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0"/>
  </p:notesMasterIdLst>
  <p:sldIdLst>
    <p:sldId id="256" r:id="rId2"/>
    <p:sldId id="272" r:id="rId3"/>
    <p:sldId id="278" r:id="rId4"/>
    <p:sldId id="307" r:id="rId5"/>
    <p:sldId id="281" r:id="rId6"/>
    <p:sldId id="270" r:id="rId7"/>
    <p:sldId id="280" r:id="rId8"/>
    <p:sldId id="279" r:id="rId9"/>
    <p:sldId id="271" r:id="rId10"/>
    <p:sldId id="266" r:id="rId11"/>
    <p:sldId id="282" r:id="rId12"/>
    <p:sldId id="308" r:id="rId13"/>
    <p:sldId id="257" r:id="rId14"/>
    <p:sldId id="258" r:id="rId15"/>
    <p:sldId id="285" r:id="rId16"/>
    <p:sldId id="261" r:id="rId17"/>
    <p:sldId id="310" r:id="rId18"/>
    <p:sldId id="304" r:id="rId19"/>
    <p:sldId id="309" r:id="rId20"/>
    <p:sldId id="286" r:id="rId21"/>
    <p:sldId id="288" r:id="rId22"/>
    <p:sldId id="290" r:id="rId23"/>
    <p:sldId id="305" r:id="rId24"/>
    <p:sldId id="292" r:id="rId25"/>
    <p:sldId id="289" r:id="rId26"/>
    <p:sldId id="293" r:id="rId27"/>
    <p:sldId id="295" r:id="rId28"/>
    <p:sldId id="296" r:id="rId29"/>
    <p:sldId id="306" r:id="rId30"/>
    <p:sldId id="297" r:id="rId31"/>
    <p:sldId id="291" r:id="rId32"/>
    <p:sldId id="311" r:id="rId33"/>
    <p:sldId id="301" r:id="rId34"/>
    <p:sldId id="294" r:id="rId35"/>
    <p:sldId id="298" r:id="rId36"/>
    <p:sldId id="302" r:id="rId37"/>
    <p:sldId id="265" r:id="rId38"/>
    <p:sldId id="284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3" d="100"/>
          <a:sy n="133" d="100"/>
        </p:scale>
        <p:origin x="150" y="5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99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720935-6B47-4B58-A594-8BABEF7395CF}" type="datetimeFigureOut">
              <a:rPr lang="en-US" smtClean="0"/>
              <a:t>10/24/2018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9561A4-8737-40F9-912A-87859B8102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5560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 the 2!!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9561A4-8737-40F9-912A-87859B81029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4076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Currently there are 157 contributors.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9561A4-8737-40F9-912A-87859B81029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832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 the features that </a:t>
            </a:r>
            <a:r>
              <a:rPr lang="en-US" dirty="0" err="1"/>
              <a:t>geom_point</a:t>
            </a:r>
            <a:r>
              <a:rPr lang="en-US" dirty="0"/>
              <a:t> offers: x, y, alpha, color, fill shape, size.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9561A4-8737-40F9-912A-87859B81029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7846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 the features that </a:t>
            </a:r>
            <a:r>
              <a:rPr lang="en-US" dirty="0" err="1"/>
              <a:t>geom_point</a:t>
            </a:r>
            <a:r>
              <a:rPr lang="en-US" dirty="0"/>
              <a:t> offers: x, y, alpha, color, fill shape, size.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9561A4-8737-40F9-912A-87859B81029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4277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Sample_n</a:t>
            </a:r>
            <a:r>
              <a:rPr lang="en-US" dirty="0"/>
              <a:t> is from </a:t>
            </a:r>
            <a:r>
              <a:rPr lang="en-US" dirty="0" err="1"/>
              <a:t>dplyr</a:t>
            </a:r>
            <a:endParaRPr lang="en-US" dirty="0"/>
          </a:p>
          <a:p>
            <a:endParaRPr lang="en-US" dirty="0"/>
          </a:p>
          <a:p>
            <a:r>
              <a:rPr lang="en-US" dirty="0"/>
              <a:t>Dataset $ variable name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9561A4-8737-40F9-912A-87859B81029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641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63FB02-1097-44B3-BD76-78FF9B3903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17BEAA-7907-4E8D-8E3E-0871B97338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0291D0-9865-4AF5-9D69-179A2E133B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A855D-AA39-4BD3-9B0F-8B68904C4B37}" type="datetimeFigureOut">
              <a:rPr lang="en-US" smtClean="0"/>
              <a:t>10/24/2018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112D29-23F4-4018-8C4E-6505349F31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69C264-E424-4090-BA58-63EA6FE61A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CD8EE-78F5-44EF-A30A-0C7133CE96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6499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0D60D-9567-4567-8721-0DE5F7DCCD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87B00D6-7A96-472C-B988-BD09F73018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EB0EC3-3B64-4B31-BECD-E1EA1C0E42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A855D-AA39-4BD3-9B0F-8B68904C4B37}" type="datetimeFigureOut">
              <a:rPr lang="en-US" smtClean="0"/>
              <a:t>10/24/2018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200B92-01F5-4DF1-A716-A01670F623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58D33B-553F-490E-B9DE-3EADA4EFB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CD8EE-78F5-44EF-A30A-0C7133CE96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4057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3C8FA0C-E2F5-403F-8B1C-17B1B465C43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49A1B8-9838-4CA4-A922-DCEAB9138B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BBA55-A5F6-40C8-AE25-AF05BF01AC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A855D-AA39-4BD3-9B0F-8B68904C4B37}" type="datetimeFigureOut">
              <a:rPr lang="en-US" smtClean="0"/>
              <a:t>10/24/2018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750C36-98BA-43B6-B8C7-6E7EEB3824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D46BE8-4178-4073-9BE0-C9A44DF59E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CD8EE-78F5-44EF-A30A-0C7133CE96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58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F5D3D-7F46-4392-A35F-3AF971CF1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94C9ED-14FC-4563-A109-E3707472C0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DF538F-9650-478D-855D-6B4C9DC5D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A855D-AA39-4BD3-9B0F-8B68904C4B37}" type="datetimeFigureOut">
              <a:rPr lang="en-US" smtClean="0"/>
              <a:t>10/24/2018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E46CE1-4CAF-46AC-819D-769E83D30D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8B62FF-BEB5-40C6-B1AB-956E652CD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CD8EE-78F5-44EF-A30A-0C7133CE96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6821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AE1FC5-3783-4F09-B150-4BE368A9C8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14198E-F49D-42D4-8A4A-BACCFCD007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07BECF-09B0-4119-A078-51B0290FAD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A855D-AA39-4BD3-9B0F-8B68904C4B37}" type="datetimeFigureOut">
              <a:rPr lang="en-US" smtClean="0"/>
              <a:t>10/24/2018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4B794C-414B-474F-A889-40D7FFC420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D6BABE-4657-403B-B8BA-CE348C8C0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CD8EE-78F5-44EF-A30A-0C7133CE96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8621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A01EA0-6977-4695-9BCB-9E928D9E0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3C4C88-D1E1-4E28-9F5F-1E0132312F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D85DF0-E0ED-44A7-B8BB-4A57365B0E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EF2FE5-859E-442F-8A8D-2C5516FBDD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A855D-AA39-4BD3-9B0F-8B68904C4B37}" type="datetimeFigureOut">
              <a:rPr lang="en-US" smtClean="0"/>
              <a:t>10/24/2018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3AA84D-C622-48E4-BEAB-79B0F87B6E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69DBDE-2773-42AB-89C3-18E465BBFF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CD8EE-78F5-44EF-A30A-0C7133CE96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0935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19072-F458-4DF3-ACB0-ABC309455B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409F55-7AF3-486D-BCBD-C539DB4F0D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76C8C2-4057-4EBA-AFA8-AC30EA7DFD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EA4F1F7-E9DC-4A91-A2C6-9A732E38A7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C99E17F-BBFD-4759-9AA1-D650556A5A1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C2746EE-45F9-4180-AB8F-1AE9AC18A2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A855D-AA39-4BD3-9B0F-8B68904C4B37}" type="datetimeFigureOut">
              <a:rPr lang="en-US" smtClean="0"/>
              <a:t>10/24/2018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574071-71DA-4784-818F-81D3989495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9CA3D22-565B-4642-ADA9-D725AD3476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CD8EE-78F5-44EF-A30A-0C7133CE96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8469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45478-1346-41D3-A29C-5C5EC74AF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C6244B-D48D-47CD-B5C8-6CBFF9CE24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A855D-AA39-4BD3-9B0F-8B68904C4B37}" type="datetimeFigureOut">
              <a:rPr lang="en-US" smtClean="0"/>
              <a:t>10/24/2018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0997CA-CE1E-4363-88AA-298E7A8A4D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FBB7B8-8044-4DD1-8E49-B7EE1CDEC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CD8EE-78F5-44EF-A30A-0C7133CE96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435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AA426E5-C8B9-43A7-AB7D-5C71C3D13A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A855D-AA39-4BD3-9B0F-8B68904C4B37}" type="datetimeFigureOut">
              <a:rPr lang="en-US" smtClean="0"/>
              <a:t>10/24/2018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E4D0B91-B1B6-4C55-87AE-B1C6E7C70D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028003-7879-4BD6-A369-BCC9FAB95E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CD8EE-78F5-44EF-A30A-0C7133CE96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555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21BCF-4C2A-4F74-A5AC-903DB39499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6A0869-8575-41E2-B5FB-5F640206ED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C78817-F10E-4E1A-A755-914CA1CFAD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DD8E06-3F64-4072-B2F5-94383F6C1A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A855D-AA39-4BD3-9B0F-8B68904C4B37}" type="datetimeFigureOut">
              <a:rPr lang="en-US" smtClean="0"/>
              <a:t>10/24/2018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56CAB0-3FCA-4BFC-8C42-1FB972703F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81B044-6EE7-4CD6-914F-64E3B11E0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CD8EE-78F5-44EF-A30A-0C7133CE96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536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9168B1-57B1-45D8-8A86-4012C2D2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03A66A7-489B-4370-9D00-EBAEA6CC833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8BFF01-4009-486F-8336-A3AABB5A47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DFF617-1F61-4723-986B-D73EBF8D84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A855D-AA39-4BD3-9B0F-8B68904C4B37}" type="datetimeFigureOut">
              <a:rPr lang="en-US" smtClean="0"/>
              <a:t>10/24/2018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1A18D4-7BAF-403C-8B56-EF3D7B925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DB251E-91F4-44EA-9DAA-E54EAC234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CD8EE-78F5-44EF-A30A-0C7133CE96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5429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DF1E5B4-9655-446A-845C-B181A7CE89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34B0C2-FC48-4B24-A862-06A3391C5C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646EB9-94BB-4740-BE57-ECD2E513BF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FA855D-AA39-4BD3-9B0F-8B68904C4B37}" type="datetimeFigureOut">
              <a:rPr lang="en-US" smtClean="0"/>
              <a:t>10/24/2018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4FA736-1A9B-4A39-9D9B-D3F77445A1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015921-9110-4BBC-AB11-20427B52D9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CCD8EE-78F5-44EF-A30A-0C7133CE96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1915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stats.idre.ucla.edu/stat/data/intro_ggplot2/ggplot2_intro_slidy.html" TargetMode="External"/><Relationship Id="rId2" Type="http://schemas.openxmlformats.org/officeDocument/2006/relationships/hyperlink" Target="https://stats.idre.ucla.edu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tats.idre.ucla.edu/r/seminars/ggplot2_intro/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stats.idre.ucla.edu/r/seminars/ggplot2_intro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rstudio.com/wp-content/uploads/2015/03/ggplot2-cheatsheet.pdf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hyperlink" Target="https://www.rstudio.com/wp-content/uploads/2015/03/ggplot2-cheatsheet.pdf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scd2018git" TargetMode="External"/><Relationship Id="rId2" Type="http://schemas.openxmlformats.org/officeDocument/2006/relationships/hyperlink" Target="https://github.com/theEducationalCollective/2018-Scientific-Computing-Day-Visualization-Workshop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bit.ly/scd2018zip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C563DF-E0CF-4E00-B668-78B90ECA85B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Overview  of  R  Graphics </a:t>
            </a:r>
            <a:br>
              <a:rPr lang="en-US" dirty="0"/>
            </a:br>
            <a:r>
              <a:rPr lang="en-US" dirty="0"/>
              <a:t>and  </a:t>
            </a:r>
            <a:r>
              <a:rPr lang="en-US" b="1" dirty="0">
                <a:latin typeface="Consolas" panose="020B0609020204030204" pitchFamily="49" charset="0"/>
              </a:rPr>
              <a:t>ggplot2</a:t>
            </a:r>
            <a:br>
              <a:rPr lang="en-US" dirty="0"/>
            </a:br>
            <a:endParaRPr lang="en-US" b="1" dirty="0">
              <a:latin typeface="Consolas" panose="020B0609020204030204" pitchFamily="49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7C4B91-53EA-465A-8C88-A9A2EB2BF8F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Data Visualization Workshop @ Scientific Computing Day</a:t>
            </a:r>
          </a:p>
          <a:p>
            <a:r>
              <a:rPr lang="en-US" dirty="0"/>
              <a:t>Matthew D. Turner</a:t>
            </a:r>
          </a:p>
          <a:p>
            <a:r>
              <a:rPr lang="en-US" dirty="0"/>
              <a:t>Georgia State University</a:t>
            </a:r>
          </a:p>
          <a:p>
            <a:r>
              <a:rPr lang="en-US" dirty="0"/>
              <a:t>mturner46@gsu.edu</a:t>
            </a:r>
          </a:p>
        </p:txBody>
      </p:sp>
    </p:spTree>
    <p:extLst>
      <p:ext uri="{BB962C8B-B14F-4D97-AF65-F5344CB8AC3E}">
        <p14:creationId xmlns:p14="http://schemas.microsoft.com/office/powerpoint/2010/main" val="25019895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80C5FC-CD7D-48A4-87F0-64B31B6DC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Plotting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62F464-45FB-4BDF-8B80-43117F9E25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429125"/>
          </a:xfrm>
        </p:spPr>
        <p:txBody>
          <a:bodyPr/>
          <a:lstStyle/>
          <a:p>
            <a:r>
              <a:rPr lang="en-US" dirty="0"/>
              <a:t>R has three plotting systems: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Base R Graphics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Lattice Graphics</a:t>
            </a:r>
          </a:p>
          <a:p>
            <a:pPr marL="914400" lvl="1" indent="-457200">
              <a:spcAft>
                <a:spcPts val="1200"/>
              </a:spcAft>
              <a:buFont typeface="+mj-lt"/>
              <a:buAutoNum type="arabicPeriod"/>
            </a:pPr>
            <a:r>
              <a:rPr lang="en-US" b="1" dirty="0"/>
              <a:t>ggplot2</a:t>
            </a:r>
            <a:endParaRPr lang="en-US" dirty="0"/>
          </a:p>
          <a:p>
            <a:r>
              <a:rPr lang="en-US" dirty="0"/>
              <a:t>Most people start with the base R graphics system</a:t>
            </a:r>
          </a:p>
          <a:p>
            <a:pPr lvl="1"/>
            <a:r>
              <a:rPr lang="en-US" dirty="0"/>
              <a:t>I will assume you have used this a little bit</a:t>
            </a:r>
          </a:p>
          <a:p>
            <a:r>
              <a:rPr lang="en-US" dirty="0"/>
              <a:t>The ggplot2 system is built on top of it</a:t>
            </a:r>
          </a:p>
          <a:p>
            <a:r>
              <a:rPr lang="en-US" dirty="0"/>
              <a:t>We’ll focus on the ggplot2 system today because it is the easiest way to get good quality figures easily for a wide variety of types of data</a:t>
            </a:r>
          </a:p>
        </p:txBody>
      </p:sp>
    </p:spTree>
    <p:extLst>
      <p:ext uri="{BB962C8B-B14F-4D97-AF65-F5344CB8AC3E}">
        <p14:creationId xmlns:p14="http://schemas.microsoft.com/office/powerpoint/2010/main" val="23232442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9ED047-2B1D-48C1-9DDE-745A8577F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D62FF5-5AE8-4F3D-8B17-D1D84250A0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1800"/>
              </a:spcAft>
            </a:pPr>
            <a:r>
              <a:rPr lang="en-US" dirty="0"/>
              <a:t>Some of the examples I will be using today come from a set of online notes from a course at </a:t>
            </a:r>
            <a:r>
              <a:rPr lang="en-US" dirty="0">
                <a:hlinkClick r:id="rId2"/>
              </a:rPr>
              <a:t>IDRE</a:t>
            </a:r>
            <a:r>
              <a:rPr lang="en-US" dirty="0"/>
              <a:t> at UCLA</a:t>
            </a:r>
          </a:p>
          <a:p>
            <a:pPr lvl="1"/>
            <a:r>
              <a:rPr lang="en-US" dirty="0"/>
              <a:t>The course has slides at: </a:t>
            </a:r>
            <a:r>
              <a:rPr lang="en-US" dirty="0">
                <a:hlinkClick r:id="rId3"/>
              </a:rPr>
              <a:t>stats.idre.ucla.edu/stat/data/intro_ggplot2/ggplot2_intro_slidy.html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The full set of materials for the UCLA workshop is at: </a:t>
            </a:r>
            <a:r>
              <a:rPr lang="en-US" dirty="0">
                <a:hlinkClick r:id="rId4"/>
              </a:rPr>
              <a:t>stats.idre.ucla.edu/r/seminars/ggplot2_intro/</a:t>
            </a:r>
            <a:r>
              <a:rPr lang="en-US" dirty="0"/>
              <a:t> </a:t>
            </a:r>
          </a:p>
          <a:p>
            <a:pPr>
              <a:spcBef>
                <a:spcPts val="2400"/>
              </a:spcBef>
            </a:pPr>
            <a:r>
              <a:rPr lang="en-US" dirty="0"/>
              <a:t>The presentation here will be somewhat simpler and assume less experience with R</a:t>
            </a:r>
          </a:p>
          <a:p>
            <a:pPr>
              <a:spcBef>
                <a:spcPts val="2400"/>
              </a:spcBef>
            </a:pPr>
            <a:r>
              <a:rPr lang="en-US" dirty="0"/>
              <a:t>The UCLA workshop is a good follow-up for more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85245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5F7894E-4533-4A6E-9F92-75AC8ED57003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2"/>
          <a:stretch>
            <a:fillRect/>
          </a:stretch>
        </p:blipFill>
        <p:spPr>
          <a:xfrm>
            <a:off x="417600" y="204362"/>
            <a:ext cx="4917600" cy="644927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8F93211-B651-4A96-9391-0E7C6D23E555}"/>
              </a:ext>
            </a:extLst>
          </p:cNvPr>
          <p:cNvSpPr txBox="1"/>
          <p:nvPr/>
        </p:nvSpPr>
        <p:spPr>
          <a:xfrm>
            <a:off x="6760800" y="1997839"/>
            <a:ext cx="40824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Another good resource for </a:t>
            </a:r>
            <a:r>
              <a:rPr lang="en-US" dirty="0" err="1"/>
              <a:t>ggplot</a:t>
            </a:r>
            <a:r>
              <a:rPr lang="en-US" dirty="0"/>
              <a:t> and R graphics generally is Winston Chang’s </a:t>
            </a:r>
            <a:r>
              <a:rPr lang="en-US" b="1" dirty="0"/>
              <a:t>R Graphics Cookbook</a:t>
            </a:r>
            <a:r>
              <a:rPr lang="en-US" dirty="0"/>
              <a:t> now available in a </a:t>
            </a:r>
            <a:r>
              <a:rPr lang="en-US" b="1" dirty="0"/>
              <a:t>2</a:t>
            </a:r>
            <a:r>
              <a:rPr lang="en-US" b="1" baseline="30000" dirty="0"/>
              <a:t>nd</a:t>
            </a:r>
            <a:r>
              <a:rPr lang="en-US" b="1" dirty="0"/>
              <a:t> </a:t>
            </a:r>
            <a:r>
              <a:rPr lang="en-US" dirty="0"/>
              <a:t>edition.</a:t>
            </a:r>
          </a:p>
          <a:p>
            <a:pPr algn="just"/>
            <a:endParaRPr lang="en-US" dirty="0"/>
          </a:p>
          <a:p>
            <a:pPr algn="just"/>
            <a:r>
              <a:rPr lang="en-US" dirty="0"/>
              <a:t>This book provides hundreds of examples of a wide variety of plots as well as some introduction to general use of </a:t>
            </a:r>
            <a:r>
              <a:rPr lang="en-US" dirty="0" err="1"/>
              <a:t>ggplot</a:t>
            </a:r>
            <a:r>
              <a:rPr lang="en-US" dirty="0"/>
              <a:t>, and a chapter on </a:t>
            </a:r>
            <a:r>
              <a:rPr lang="en-US" b="1" dirty="0"/>
              <a:t>data munging</a:t>
            </a:r>
            <a:r>
              <a:rPr lang="en-US" dirty="0"/>
              <a:t> (data cleaning/re-arrangement).</a:t>
            </a:r>
          </a:p>
        </p:txBody>
      </p:sp>
    </p:spTree>
    <p:extLst>
      <p:ext uri="{BB962C8B-B14F-4D97-AF65-F5344CB8AC3E}">
        <p14:creationId xmlns:p14="http://schemas.microsoft.com/office/powerpoint/2010/main" val="23314393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6FA00-E99B-41AC-B817-23E852991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B403E8-999F-49D6-90E1-CC816FF4A2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Leland Wilkinson developed a system for building graphic displays called the “grammar of graphics”</a:t>
            </a:r>
          </a:p>
          <a:p>
            <a:pPr lvl="1"/>
            <a:r>
              <a:rPr lang="en-US" dirty="0"/>
              <a:t>The idea was to develop a general language for describing plots of data</a:t>
            </a:r>
          </a:p>
          <a:p>
            <a:pPr lvl="1"/>
            <a:r>
              <a:rPr lang="en-US" dirty="0"/>
              <a:t>It allows more arbitrary mappings of data to the aesthetic aspects of pictures like size, color, position, etc.</a:t>
            </a:r>
          </a:p>
          <a:p>
            <a:pPr lvl="1"/>
            <a:endParaRPr lang="en-US" dirty="0"/>
          </a:p>
          <a:p>
            <a:r>
              <a:rPr lang="en-US" dirty="0"/>
              <a:t>Hadley Wickham substantially extended and modified this system and implemented it in the R language</a:t>
            </a:r>
          </a:p>
          <a:p>
            <a:pPr lvl="1"/>
            <a:r>
              <a:rPr lang="en-US" b="1" dirty="0">
                <a:latin typeface="Consolas" panose="020B0609020204030204" pitchFamily="49" charset="0"/>
              </a:rPr>
              <a:t>ggplot1</a:t>
            </a:r>
            <a:r>
              <a:rPr lang="en-US" dirty="0"/>
              <a:t> was a prototype version with very different syntax</a:t>
            </a:r>
          </a:p>
          <a:p>
            <a:pPr lvl="1"/>
            <a:r>
              <a:rPr lang="en-US" b="1" dirty="0">
                <a:latin typeface="Consolas" panose="020B0609020204030204" pitchFamily="49" charset="0"/>
              </a:rPr>
              <a:t>ggplot2</a:t>
            </a:r>
            <a:r>
              <a:rPr lang="en-US" dirty="0"/>
              <a:t> is essentially the first (and only) version ever available</a:t>
            </a:r>
          </a:p>
          <a:p>
            <a:pPr lvl="1"/>
            <a:endParaRPr lang="en-US" dirty="0"/>
          </a:p>
          <a:p>
            <a:r>
              <a:rPr lang="en-US" dirty="0"/>
              <a:t>This system has been continuously developed by many people</a:t>
            </a:r>
          </a:p>
        </p:txBody>
      </p:sp>
    </p:spTree>
    <p:extLst>
      <p:ext uri="{BB962C8B-B14F-4D97-AF65-F5344CB8AC3E}">
        <p14:creationId xmlns:p14="http://schemas.microsoft.com/office/powerpoint/2010/main" val="319092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F6F36-C994-4AA9-94CB-048F4CFC2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Syntax: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542861-6F86-45F4-BBD3-D72A5A7B53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latin typeface="Consolas" panose="020B0609020204030204" pitchFamily="49" charset="0"/>
              </a:rPr>
              <a:t>ggplot2</a:t>
            </a:r>
            <a:r>
              <a:rPr lang="en-US" dirty="0"/>
              <a:t> builds graphics in </a:t>
            </a:r>
            <a:r>
              <a:rPr lang="en-US" b="1" dirty="0"/>
              <a:t>layers</a:t>
            </a:r>
            <a:r>
              <a:rPr lang="en-US" dirty="0"/>
              <a:t> that are specified in </a:t>
            </a:r>
            <a:r>
              <a:rPr lang="en-US" i="1" dirty="0"/>
              <a:t>ascending</a:t>
            </a:r>
            <a:r>
              <a:rPr lang="en-US" dirty="0"/>
              <a:t> order</a:t>
            </a:r>
          </a:p>
          <a:p>
            <a:pPr lvl="1"/>
            <a:r>
              <a:rPr lang="en-US" dirty="0"/>
              <a:t>You build the plots from items in the </a:t>
            </a:r>
            <a:r>
              <a:rPr lang="en-US" b="1" dirty="0"/>
              <a:t>background</a:t>
            </a:r>
            <a:r>
              <a:rPr lang="en-US" dirty="0"/>
              <a:t> to the </a:t>
            </a:r>
            <a:r>
              <a:rPr lang="en-US" b="1" dirty="0"/>
              <a:t>foreground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Each layer specifies </a:t>
            </a:r>
            <a:r>
              <a:rPr lang="en-US" b="1" dirty="0"/>
              <a:t>aesthetic mappings</a:t>
            </a:r>
          </a:p>
          <a:p>
            <a:pPr lvl="1"/>
            <a:r>
              <a:rPr lang="en-US" dirty="0"/>
              <a:t>More in a moment!</a:t>
            </a:r>
          </a:p>
          <a:p>
            <a:pPr lvl="1"/>
            <a:r>
              <a:rPr lang="en-US" dirty="0"/>
              <a:t>If these are not given, then they are inherited from the previous layer </a:t>
            </a:r>
          </a:p>
          <a:p>
            <a:pPr lvl="1"/>
            <a:endParaRPr lang="en-US" dirty="0"/>
          </a:p>
          <a:p>
            <a:r>
              <a:rPr lang="en-US" dirty="0"/>
              <a:t>Finally, the physical parts of the plot are specified by “</a:t>
            </a:r>
            <a:r>
              <a:rPr lang="en-US" b="1" dirty="0" err="1"/>
              <a:t>geoms</a:t>
            </a:r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364776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FDFE3-B441-47F2-BE49-EC9C245A5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Syntax: Aesthetics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207A0E-20F9-4299-9B33-99DE5C351D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Aesthetics are aspects of the plot that can be used to convey information</a:t>
            </a:r>
          </a:p>
          <a:p>
            <a:r>
              <a:rPr lang="en-US" dirty="0"/>
              <a:t>Basically it is a list of physical aspects of the plot that could carry information</a:t>
            </a:r>
          </a:p>
          <a:p>
            <a:endParaRPr lang="en-US" dirty="0"/>
          </a:p>
          <a:p>
            <a:r>
              <a:rPr lang="en-US" dirty="0"/>
              <a:t>These can be mapped to variables of interest</a:t>
            </a:r>
          </a:p>
        </p:txBody>
      </p:sp>
    </p:spTree>
    <p:extLst>
      <p:ext uri="{BB962C8B-B14F-4D97-AF65-F5344CB8AC3E}">
        <p14:creationId xmlns:p14="http://schemas.microsoft.com/office/powerpoint/2010/main" val="10317100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83992B0-132B-48F2-BE68-6210F5929E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5851" y="643466"/>
            <a:ext cx="9860298" cy="557106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8E3BC8C-BE8C-4629-B2CF-D87BF8EB3EFC}"/>
              </a:ext>
            </a:extLst>
          </p:cNvPr>
          <p:cNvSpPr txBox="1"/>
          <p:nvPr/>
        </p:nvSpPr>
        <p:spPr>
          <a:xfrm>
            <a:off x="1738009" y="6381345"/>
            <a:ext cx="87159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From: </a:t>
            </a:r>
            <a:r>
              <a:rPr lang="en-US" sz="1600" dirty="0">
                <a:hlinkClick r:id="rId3"/>
              </a:rPr>
              <a:t>https://stats.idre.ucla.edu/r/seminars/ggplot2_intro/</a:t>
            </a:r>
            <a:r>
              <a:rPr lang="en-US" sz="1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942617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E905A2-4CD1-4AC5-937E-5B9E6E357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Syntax: </a:t>
            </a:r>
            <a:r>
              <a:rPr lang="en-US" dirty="0" err="1"/>
              <a:t>Geoms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46ADC0-59DE-4C57-BDD7-312BBA987D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Geoms</a:t>
            </a:r>
            <a:r>
              <a:rPr lang="en-US" dirty="0"/>
              <a:t> are standard plot elements that we are used to using for displaying data</a:t>
            </a:r>
          </a:p>
          <a:p>
            <a:r>
              <a:rPr lang="en-US" dirty="0"/>
              <a:t>Each </a:t>
            </a:r>
            <a:r>
              <a:rPr lang="en-US" dirty="0" err="1"/>
              <a:t>geom</a:t>
            </a:r>
            <a:r>
              <a:rPr lang="en-US" dirty="0"/>
              <a:t> function accepts a subset of the aesthetics available</a:t>
            </a:r>
          </a:p>
        </p:txBody>
      </p:sp>
    </p:spTree>
    <p:extLst>
      <p:ext uri="{BB962C8B-B14F-4D97-AF65-F5344CB8AC3E}">
        <p14:creationId xmlns:p14="http://schemas.microsoft.com/office/powerpoint/2010/main" val="33081982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498BD3A-13FB-4E50-9FFC-F738A20542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125" y="322838"/>
            <a:ext cx="10191750" cy="5953125"/>
          </a:xfrm>
          <a:prstGeom prst="rect">
            <a:avLst/>
          </a:prstGeom>
          <a:ln w="12700">
            <a:solidFill>
              <a:schemeClr val="accent6">
                <a:lumMod val="75000"/>
              </a:schemeClr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4DEB2CF-54E1-414C-AE71-0A4DCDBD3351}"/>
              </a:ext>
            </a:extLst>
          </p:cNvPr>
          <p:cNvSpPr txBox="1"/>
          <p:nvPr/>
        </p:nvSpPr>
        <p:spPr>
          <a:xfrm>
            <a:off x="66675" y="6564746"/>
            <a:ext cx="120586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From the ggplot2 cheat sheet (included with workshop materials). From: </a:t>
            </a:r>
            <a:r>
              <a:rPr lang="en-US" sz="1200" dirty="0">
                <a:hlinkClick r:id="rId4"/>
              </a:rPr>
              <a:t>https://www.rstudio.com/wp-content/uploads/2015/03/ggplot2-cheatsheet.pdf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781440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498BD3A-13FB-4E50-9FFC-F738A20542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125" y="322838"/>
            <a:ext cx="10191750" cy="5953125"/>
          </a:xfrm>
          <a:prstGeom prst="rect">
            <a:avLst/>
          </a:prstGeom>
          <a:ln w="12700">
            <a:solidFill>
              <a:schemeClr val="accent6">
                <a:lumMod val="75000"/>
              </a:schemeClr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4DEB2CF-54E1-414C-AE71-0A4DCDBD3351}"/>
              </a:ext>
            </a:extLst>
          </p:cNvPr>
          <p:cNvSpPr txBox="1"/>
          <p:nvPr/>
        </p:nvSpPr>
        <p:spPr>
          <a:xfrm>
            <a:off x="66675" y="6564746"/>
            <a:ext cx="120586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From the ggplot2 cheat sheet (included with workshop materials). From: </a:t>
            </a:r>
            <a:r>
              <a:rPr lang="en-US" sz="1200" dirty="0">
                <a:hlinkClick r:id="rId4"/>
              </a:rPr>
              <a:t>https://www.rstudio.com/wp-content/uploads/2015/03/ggplot2-cheatsheet.pdf</a:t>
            </a:r>
            <a:r>
              <a:rPr lang="en-US" sz="1200" dirty="0"/>
              <a:t> 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984494BD-B2D1-41A3-964F-BB77D274EF26}"/>
              </a:ext>
            </a:extLst>
          </p:cNvPr>
          <p:cNvSpPr/>
          <p:nvPr/>
        </p:nvSpPr>
        <p:spPr>
          <a:xfrm>
            <a:off x="4183200" y="2318400"/>
            <a:ext cx="3052800" cy="7344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F60754C-DC25-4886-882E-28002B17D6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84712" y="3414600"/>
            <a:ext cx="7496175" cy="1666875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97B29C7-9729-4D3F-B22B-6EC644770ED4}"/>
              </a:ext>
            </a:extLst>
          </p:cNvPr>
          <p:cNvSpPr txBox="1"/>
          <p:nvPr/>
        </p:nvSpPr>
        <p:spPr>
          <a:xfrm>
            <a:off x="1725112" y="380063"/>
            <a:ext cx="3883688" cy="1200329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2400" dirty="0"/>
              <a:t>Notice what physical features of a plot </a:t>
            </a:r>
            <a:r>
              <a:rPr lang="en-US" sz="2400" dirty="0" err="1"/>
              <a:t>geom_point</a:t>
            </a:r>
            <a:r>
              <a:rPr lang="en-US" sz="2400" dirty="0"/>
              <a:t>() makes available for data…</a:t>
            </a:r>
          </a:p>
        </p:txBody>
      </p:sp>
    </p:spTree>
    <p:extLst>
      <p:ext uri="{BB962C8B-B14F-4D97-AF65-F5344CB8AC3E}">
        <p14:creationId xmlns:p14="http://schemas.microsoft.com/office/powerpoint/2010/main" val="42609346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E7947E9-385D-4096-9667-2D0D50156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Preliminaries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2637E34-379F-4EFA-8343-275A8FD37E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5087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B2FAEA-434F-4641-8AA4-A6BA3CA453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Syntax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74DC67-BCF1-4488-A07E-ADB47BE989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of your data needs to be in a single data frame for simple plots</a:t>
            </a:r>
          </a:p>
          <a:p>
            <a:endParaRPr lang="en-US" dirty="0"/>
          </a:p>
          <a:p>
            <a:r>
              <a:rPr lang="en-US" dirty="0"/>
              <a:t>You may need to restructure your data a bit to make things work</a:t>
            </a:r>
          </a:p>
          <a:p>
            <a:pPr lvl="1"/>
            <a:r>
              <a:rPr lang="en-US" dirty="0"/>
              <a:t>Much of the </a:t>
            </a:r>
            <a:r>
              <a:rPr lang="en-US" b="1" dirty="0" err="1">
                <a:latin typeface="Consolas" panose="020B0609020204030204" pitchFamily="49" charset="0"/>
              </a:rPr>
              <a:t>tidyverse</a:t>
            </a:r>
            <a:r>
              <a:rPr lang="en-US" dirty="0"/>
              <a:t> collection of R packages were made to make this easier</a:t>
            </a:r>
          </a:p>
          <a:p>
            <a:pPr lvl="1"/>
            <a:r>
              <a:rPr lang="en-US" dirty="0"/>
              <a:t>We only have time to just touch on the </a:t>
            </a:r>
            <a:r>
              <a:rPr lang="en-US" dirty="0" err="1"/>
              <a:t>tidyverse</a:t>
            </a:r>
            <a:r>
              <a:rPr lang="en-US" dirty="0"/>
              <a:t> today, if you are interested there is a lot of information available online (it is very powerful)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52946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C74DFFE-80B2-4C58-9474-FF4E284E6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Examples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9CB808E-F2B6-49B3-B446-5D5C5F5B4C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9215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5E07891-8F10-4E1C-A5BB-F06BADF08E47}"/>
              </a:ext>
            </a:extLst>
          </p:cNvPr>
          <p:cNvSpPr/>
          <p:nvPr/>
        </p:nvSpPr>
        <p:spPr>
          <a:xfrm>
            <a:off x="809625" y="408310"/>
            <a:ext cx="324148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Consolas" panose="020B0609020204030204" pitchFamily="49" charset="0"/>
              </a:rPr>
              <a:t>library(</a:t>
            </a:r>
            <a:r>
              <a:rPr lang="en-US" b="1" dirty="0" err="1">
                <a:latin typeface="Consolas" panose="020B0609020204030204" pitchFamily="49" charset="0"/>
              </a:rPr>
              <a:t>tidyverse</a:t>
            </a:r>
            <a:r>
              <a:rPr lang="en-US" b="1" dirty="0">
                <a:latin typeface="Consolas" panose="020B0609020204030204" pitchFamily="49" charset="0"/>
              </a:rPr>
              <a:t>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ABA1D70-FD09-4204-935D-20ECD1C0AC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625" y="787962"/>
            <a:ext cx="10572750" cy="22764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0C9BD5D-5430-4E1C-8960-0A389293E192}"/>
              </a:ext>
            </a:extLst>
          </p:cNvPr>
          <p:cNvSpPr txBox="1"/>
          <p:nvPr/>
        </p:nvSpPr>
        <p:spPr>
          <a:xfrm>
            <a:off x="1583100" y="3452076"/>
            <a:ext cx="90258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200" dirty="0"/>
              <a:t>Loading the </a:t>
            </a:r>
            <a:r>
              <a:rPr lang="en-US" sz="2200" b="1" dirty="0" err="1">
                <a:latin typeface="Consolas" panose="020B0609020204030204" pitchFamily="49" charset="0"/>
              </a:rPr>
              <a:t>tidyverse</a:t>
            </a:r>
            <a:r>
              <a:rPr lang="en-US" sz="2200" dirty="0"/>
              <a:t> basically configures R to use the “tidy” data format:</a:t>
            </a:r>
          </a:p>
          <a:p>
            <a:pPr algn="just"/>
            <a:endParaRPr lang="en-US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Rows are data “points” (subjects, observations, units, etc.)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Columns are variables observed on units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The tidy format is a “tall” data format: if you have multiple observations on a unit, each observation has its own row!</a:t>
            </a:r>
          </a:p>
          <a:p>
            <a:pPr algn="just"/>
            <a:endParaRPr lang="en-US" sz="2200" dirty="0"/>
          </a:p>
          <a:p>
            <a:pPr algn="just"/>
            <a:r>
              <a:rPr lang="en-US" sz="2200" dirty="0"/>
              <a:t>The </a:t>
            </a:r>
            <a:r>
              <a:rPr lang="en-US" sz="2200" b="1" dirty="0" err="1">
                <a:latin typeface="Consolas" panose="020B0609020204030204" pitchFamily="49" charset="0"/>
              </a:rPr>
              <a:t>tidyverse</a:t>
            </a:r>
            <a:r>
              <a:rPr lang="en-US" sz="2200" dirty="0"/>
              <a:t> us a collection of tools to make this format easy to achieve and maintain as you process your data set.</a:t>
            </a:r>
          </a:p>
        </p:txBody>
      </p:sp>
    </p:spTree>
    <p:extLst>
      <p:ext uri="{BB962C8B-B14F-4D97-AF65-F5344CB8AC3E}">
        <p14:creationId xmlns:p14="http://schemas.microsoft.com/office/powerpoint/2010/main" val="42578769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5E07891-8F10-4E1C-A5BB-F06BADF08E47}"/>
              </a:ext>
            </a:extLst>
          </p:cNvPr>
          <p:cNvSpPr/>
          <p:nvPr/>
        </p:nvSpPr>
        <p:spPr>
          <a:xfrm>
            <a:off x="809625" y="408310"/>
            <a:ext cx="324148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Consolas" panose="020B0609020204030204" pitchFamily="49" charset="0"/>
              </a:rPr>
              <a:t>library(</a:t>
            </a:r>
            <a:r>
              <a:rPr lang="en-US" b="1" dirty="0" err="1">
                <a:latin typeface="Consolas" panose="020B0609020204030204" pitchFamily="49" charset="0"/>
              </a:rPr>
              <a:t>tidyverse</a:t>
            </a:r>
            <a:r>
              <a:rPr lang="en-US" b="1" dirty="0">
                <a:latin typeface="Consolas" panose="020B0609020204030204" pitchFamily="49" charset="0"/>
              </a:rPr>
              <a:t>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ABA1D70-FD09-4204-935D-20ECD1C0AC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625" y="787962"/>
            <a:ext cx="10572750" cy="227647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876FF5F-2E3E-48C5-A36F-FC1B00BD3A7F}"/>
              </a:ext>
            </a:extLst>
          </p:cNvPr>
          <p:cNvSpPr/>
          <p:nvPr/>
        </p:nvSpPr>
        <p:spPr>
          <a:xfrm>
            <a:off x="618797" y="3388755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latin typeface="Consolas" panose="020B0609020204030204" pitchFamily="49" charset="0"/>
              </a:rPr>
              <a:t>data("diamonds")  </a:t>
            </a:r>
          </a:p>
          <a:p>
            <a:r>
              <a:rPr lang="en-US" b="1" dirty="0">
                <a:latin typeface="Consolas" panose="020B0609020204030204" pitchFamily="49" charset="0"/>
              </a:rPr>
              <a:t>head(diamonds) </a:t>
            </a:r>
          </a:p>
          <a:p>
            <a:r>
              <a:rPr lang="en-US" b="1" dirty="0">
                <a:latin typeface="Consolas" panose="020B0609020204030204" pitchFamily="49" charset="0"/>
              </a:rPr>
              <a:t>dim(diamonds)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E0F832-2C85-496E-AF8B-2AD9447716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0073" y="3534971"/>
            <a:ext cx="8658225" cy="300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0455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064AAF3-EB18-4287-9136-4043A8E548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5382" y="1441210"/>
            <a:ext cx="6492803" cy="527959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E5EF082-4E4E-475D-8AC0-BF65E0F938D6}"/>
              </a:ext>
            </a:extLst>
          </p:cNvPr>
          <p:cNvSpPr/>
          <p:nvPr/>
        </p:nvSpPr>
        <p:spPr>
          <a:xfrm>
            <a:off x="472159" y="447297"/>
            <a:ext cx="752962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>
                <a:latin typeface="Consolas" panose="020B0609020204030204" pitchFamily="49" charset="0"/>
              </a:rPr>
              <a:t>small_diamonds</a:t>
            </a:r>
            <a:r>
              <a:rPr lang="en-US" b="1" dirty="0">
                <a:latin typeface="Consolas" panose="020B0609020204030204" pitchFamily="49" charset="0"/>
              </a:rPr>
              <a:t> &lt;- </a:t>
            </a:r>
            <a:r>
              <a:rPr lang="en-US" b="1" dirty="0" err="1">
                <a:latin typeface="Consolas" panose="020B0609020204030204" pitchFamily="49" charset="0"/>
              </a:rPr>
              <a:t>sample_n</a:t>
            </a:r>
            <a:r>
              <a:rPr lang="en-US" b="1" dirty="0">
                <a:latin typeface="Consolas" panose="020B0609020204030204" pitchFamily="49" charset="0"/>
              </a:rPr>
              <a:t>(diamonds, size = 5000)</a:t>
            </a:r>
          </a:p>
          <a:p>
            <a:endParaRPr lang="en-US" b="1" dirty="0">
              <a:latin typeface="Consolas" panose="020B0609020204030204" pitchFamily="49" charset="0"/>
            </a:endParaRPr>
          </a:p>
          <a:p>
            <a:r>
              <a:rPr lang="en-US" b="1" dirty="0">
                <a:latin typeface="Consolas" panose="020B0609020204030204" pitchFamily="49" charset="0"/>
              </a:rPr>
              <a:t>plot(</a:t>
            </a:r>
            <a:r>
              <a:rPr lang="en-US" b="1" dirty="0" err="1">
                <a:latin typeface="Consolas" panose="020B0609020204030204" pitchFamily="49" charset="0"/>
              </a:rPr>
              <a:t>small_diamonds$carat</a:t>
            </a:r>
            <a:r>
              <a:rPr lang="en-US" b="1" dirty="0">
                <a:latin typeface="Consolas" panose="020B0609020204030204" pitchFamily="49" charset="0"/>
              </a:rPr>
              <a:t>, </a:t>
            </a:r>
            <a:r>
              <a:rPr lang="en-US" b="1" dirty="0" err="1">
                <a:latin typeface="Consolas" panose="020B0609020204030204" pitchFamily="49" charset="0"/>
              </a:rPr>
              <a:t>small_diamonds$price</a:t>
            </a:r>
            <a:r>
              <a:rPr lang="en-US" b="1" dirty="0">
                <a:latin typeface="Consolas" panose="020B0609020204030204" pitchFamily="49" charset="0"/>
              </a:rPr>
              <a:t>, </a:t>
            </a:r>
            <a:r>
              <a:rPr lang="en-US" b="1" dirty="0" err="1">
                <a:latin typeface="Consolas" panose="020B0609020204030204" pitchFamily="49" charset="0"/>
              </a:rPr>
              <a:t>pch</a:t>
            </a:r>
            <a:r>
              <a:rPr lang="en-US" b="1" dirty="0">
                <a:latin typeface="Consolas" panose="020B0609020204030204" pitchFamily="49" charset="0"/>
              </a:rPr>
              <a:t> = 16)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DAE66CE-0B47-45CF-B087-F82CDBEBEAB6}"/>
              </a:ext>
            </a:extLst>
          </p:cNvPr>
          <p:cNvSpPr txBox="1"/>
          <p:nvPr/>
        </p:nvSpPr>
        <p:spPr>
          <a:xfrm>
            <a:off x="472159" y="3111511"/>
            <a:ext cx="358603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/>
              <a:t>This plot command is a base R graphics command and the sort that most people should be familiar with using. The output is fairly simple but we could add more nice features.</a:t>
            </a:r>
          </a:p>
        </p:txBody>
      </p:sp>
    </p:spTree>
    <p:extLst>
      <p:ext uri="{BB962C8B-B14F-4D97-AF65-F5344CB8AC3E}">
        <p14:creationId xmlns:p14="http://schemas.microsoft.com/office/powerpoint/2010/main" val="16231661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F3BF9-BA65-4D8A-ACD9-356EDB938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would this go in </a:t>
            </a:r>
            <a:r>
              <a:rPr lang="en-US" b="1" dirty="0">
                <a:latin typeface="Consolas" panose="020B0609020204030204" pitchFamily="49" charset="0"/>
              </a:rPr>
              <a:t>ggplot2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593A3-13CF-43CD-AD02-6BEF4BC4D3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begin by calling the </a:t>
            </a:r>
            <a:r>
              <a:rPr lang="en-US" dirty="0" err="1"/>
              <a:t>ggplot</a:t>
            </a:r>
            <a:r>
              <a:rPr lang="en-US" dirty="0"/>
              <a:t> command (no 2!) and setting our data source and baseline aesthetic</a:t>
            </a:r>
          </a:p>
        </p:txBody>
      </p:sp>
    </p:spTree>
    <p:extLst>
      <p:ext uri="{BB962C8B-B14F-4D97-AF65-F5344CB8AC3E}">
        <p14:creationId xmlns:p14="http://schemas.microsoft.com/office/powerpoint/2010/main" val="38337987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7391BC8-ED06-4A00-871C-85629A476787}"/>
              </a:ext>
            </a:extLst>
          </p:cNvPr>
          <p:cNvSpPr txBox="1"/>
          <p:nvPr/>
        </p:nvSpPr>
        <p:spPr>
          <a:xfrm>
            <a:off x="1582883" y="1759524"/>
            <a:ext cx="21682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“</a:t>
            </a:r>
            <a:r>
              <a:rPr lang="en-US" sz="2000" dirty="0" err="1"/>
              <a:t>aes</a:t>
            </a:r>
            <a:r>
              <a:rPr lang="en-US" sz="2000" dirty="0"/>
              <a:t>” for aesthetic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54099B5-7182-4EF4-90B1-1CE090DA45CF}"/>
              </a:ext>
            </a:extLst>
          </p:cNvPr>
          <p:cNvSpPr/>
          <p:nvPr/>
        </p:nvSpPr>
        <p:spPr>
          <a:xfrm>
            <a:off x="654657" y="521661"/>
            <a:ext cx="881534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>
                <a:latin typeface="Consolas" panose="020B0609020204030204" pitchFamily="49" charset="0"/>
              </a:rPr>
              <a:t>pvc</a:t>
            </a:r>
            <a:r>
              <a:rPr lang="en-US" b="1" dirty="0">
                <a:latin typeface="Consolas" panose="020B0609020204030204" pitchFamily="49" charset="0"/>
              </a:rPr>
              <a:t> &lt;- </a:t>
            </a:r>
            <a:r>
              <a:rPr lang="en-US" b="1" dirty="0" err="1">
                <a:latin typeface="Consolas" panose="020B0609020204030204" pitchFamily="49" charset="0"/>
              </a:rPr>
              <a:t>ggplot</a:t>
            </a:r>
            <a:r>
              <a:rPr lang="en-US" b="1" dirty="0">
                <a:latin typeface="Consolas" panose="020B0609020204030204" pitchFamily="49" charset="0"/>
              </a:rPr>
              <a:t>(</a:t>
            </a:r>
            <a:r>
              <a:rPr lang="en-US" b="1" dirty="0" err="1">
                <a:latin typeface="Consolas" panose="020B0609020204030204" pitchFamily="49" charset="0"/>
              </a:rPr>
              <a:t>aes</a:t>
            </a:r>
            <a:r>
              <a:rPr lang="en-US" b="1" dirty="0">
                <a:latin typeface="Consolas" panose="020B0609020204030204" pitchFamily="49" charset="0"/>
              </a:rPr>
              <a:t>(x = carat, y = price), data = </a:t>
            </a:r>
            <a:r>
              <a:rPr lang="en-US" b="1" dirty="0" err="1">
                <a:latin typeface="Consolas" panose="020B0609020204030204" pitchFamily="49" charset="0"/>
              </a:rPr>
              <a:t>small_diamonds</a:t>
            </a:r>
            <a:r>
              <a:rPr lang="en-US" b="1" dirty="0">
                <a:latin typeface="Consolas" panose="020B0609020204030204" pitchFamily="49" charset="0"/>
              </a:rPr>
              <a:t>)</a:t>
            </a:r>
          </a:p>
          <a:p>
            <a:endParaRPr lang="en-US" b="1" dirty="0">
              <a:latin typeface="Consolas" panose="020B0609020204030204" pitchFamily="49" charset="0"/>
            </a:endParaRPr>
          </a:p>
          <a:p>
            <a:r>
              <a:rPr lang="en-US" b="1" dirty="0" err="1">
                <a:latin typeface="Consolas" panose="020B0609020204030204" pitchFamily="49" charset="0"/>
              </a:rPr>
              <a:t>pvc</a:t>
            </a:r>
            <a:endParaRPr lang="en-US" b="1" dirty="0">
              <a:latin typeface="Consolas" panose="020B0609020204030204" pitchFamily="49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E5C6501-14B7-4A48-B87D-871FA56EA7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7259" y="957485"/>
            <a:ext cx="4822031" cy="5314950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3F5CEAC-D8B5-40C8-BADB-95D1B93F220D}"/>
              </a:ext>
            </a:extLst>
          </p:cNvPr>
          <p:cNvCxnSpPr>
            <a:cxnSpLocks/>
          </p:cNvCxnSpPr>
          <p:nvPr/>
        </p:nvCxnSpPr>
        <p:spPr>
          <a:xfrm flipV="1">
            <a:off x="2667001" y="852057"/>
            <a:ext cx="0" cy="976743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311D3AA-F7B9-4B00-98B1-FD950D03C3D3}"/>
              </a:ext>
            </a:extLst>
          </p:cNvPr>
          <p:cNvSpPr txBox="1"/>
          <p:nvPr/>
        </p:nvSpPr>
        <p:spPr>
          <a:xfrm>
            <a:off x="429490" y="3539602"/>
            <a:ext cx="57773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R, there are two ways to give variables to functions:</a:t>
            </a:r>
          </a:p>
          <a:p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List them in order (like with the previous plot command)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Specify them by name (as done here)</a:t>
            </a:r>
          </a:p>
        </p:txBody>
      </p:sp>
    </p:spTree>
    <p:extLst>
      <p:ext uri="{BB962C8B-B14F-4D97-AF65-F5344CB8AC3E}">
        <p14:creationId xmlns:p14="http://schemas.microsoft.com/office/powerpoint/2010/main" val="14309403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F3BF9-BA65-4D8A-ACD9-356EDB938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would this go in </a:t>
            </a:r>
            <a:r>
              <a:rPr lang="en-US" b="1" dirty="0">
                <a:latin typeface="Consolas" panose="020B0609020204030204" pitchFamily="49" charset="0"/>
              </a:rPr>
              <a:t>ggplot2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593A3-13CF-43CD-AD02-6BEF4BC4D3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begin by calling the </a:t>
            </a:r>
            <a:r>
              <a:rPr lang="en-US" dirty="0" err="1"/>
              <a:t>ggplot</a:t>
            </a:r>
            <a:r>
              <a:rPr lang="en-US" dirty="0"/>
              <a:t> command (no 2!) and setting our data source and baseline aesthetic</a:t>
            </a:r>
          </a:p>
          <a:p>
            <a:r>
              <a:rPr lang="en-US" dirty="0"/>
              <a:t>Notice:</a:t>
            </a:r>
          </a:p>
          <a:p>
            <a:pPr lvl="1"/>
            <a:r>
              <a:rPr lang="en-US" dirty="0"/>
              <a:t>No plot is made, but the axes are computed based on the data set</a:t>
            </a:r>
          </a:p>
          <a:p>
            <a:pPr lvl="1"/>
            <a:r>
              <a:rPr lang="en-US" dirty="0"/>
              <a:t>The first line sets the aesthetics and data</a:t>
            </a:r>
          </a:p>
          <a:p>
            <a:pPr lvl="1"/>
            <a:r>
              <a:rPr lang="en-US" dirty="0"/>
              <a:t>The second line shows the plot (just </a:t>
            </a:r>
            <a:r>
              <a:rPr lang="en-US" b="1" dirty="0" err="1">
                <a:latin typeface="Consolas" panose="020B0609020204030204" pitchFamily="49" charset="0"/>
              </a:rPr>
              <a:t>pvc</a:t>
            </a:r>
            <a:r>
              <a:rPr lang="en-US" dirty="0"/>
              <a:t> – the name of the plot!)</a:t>
            </a:r>
          </a:p>
          <a:p>
            <a:r>
              <a:rPr lang="en-US" dirty="0"/>
              <a:t>To actually make a figure, we need to add a “</a:t>
            </a:r>
            <a:r>
              <a:rPr lang="en-US" dirty="0" err="1"/>
              <a:t>geom</a:t>
            </a:r>
            <a:r>
              <a:rPr lang="en-US" dirty="0"/>
              <a:t>” (geometry or geometric object)</a:t>
            </a:r>
          </a:p>
          <a:p>
            <a:pPr lvl="1"/>
            <a:r>
              <a:rPr lang="en-US" dirty="0" err="1"/>
              <a:t>ggplot</a:t>
            </a:r>
            <a:r>
              <a:rPr lang="en-US" dirty="0"/>
              <a:t> builds plots by adding together different plot objects</a:t>
            </a:r>
          </a:p>
        </p:txBody>
      </p:sp>
    </p:spTree>
    <p:extLst>
      <p:ext uri="{BB962C8B-B14F-4D97-AF65-F5344CB8AC3E}">
        <p14:creationId xmlns:p14="http://schemas.microsoft.com/office/powerpoint/2010/main" val="2634383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E4970AF-EB28-4445-BFD3-5D775DE1963F}"/>
              </a:ext>
            </a:extLst>
          </p:cNvPr>
          <p:cNvSpPr/>
          <p:nvPr/>
        </p:nvSpPr>
        <p:spPr>
          <a:xfrm>
            <a:off x="466725" y="405110"/>
            <a:ext cx="837247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>
                <a:latin typeface="Consolas" panose="020B0609020204030204" pitchFamily="49" charset="0"/>
              </a:rPr>
              <a:t>pvc</a:t>
            </a:r>
            <a:r>
              <a:rPr lang="en-US" b="1" dirty="0">
                <a:latin typeface="Consolas" panose="020B0609020204030204" pitchFamily="49" charset="0"/>
              </a:rPr>
              <a:t> &lt;- </a:t>
            </a:r>
            <a:r>
              <a:rPr lang="en-US" b="1" dirty="0" err="1">
                <a:latin typeface="Consolas" panose="020B0609020204030204" pitchFamily="49" charset="0"/>
              </a:rPr>
              <a:t>ggplot</a:t>
            </a:r>
            <a:r>
              <a:rPr lang="en-US" b="1" dirty="0">
                <a:latin typeface="Consolas" panose="020B0609020204030204" pitchFamily="49" charset="0"/>
              </a:rPr>
              <a:t>(</a:t>
            </a:r>
            <a:r>
              <a:rPr lang="en-US" b="1" dirty="0" err="1">
                <a:latin typeface="Consolas" panose="020B0609020204030204" pitchFamily="49" charset="0"/>
              </a:rPr>
              <a:t>aes</a:t>
            </a:r>
            <a:r>
              <a:rPr lang="en-US" b="1" dirty="0">
                <a:latin typeface="Consolas" panose="020B0609020204030204" pitchFamily="49" charset="0"/>
              </a:rPr>
              <a:t>(x = carat, y = price), data = </a:t>
            </a:r>
            <a:r>
              <a:rPr lang="en-US" b="1" dirty="0" err="1">
                <a:latin typeface="Consolas" panose="020B0609020204030204" pitchFamily="49" charset="0"/>
              </a:rPr>
              <a:t>small_diamonds</a:t>
            </a:r>
            <a:r>
              <a:rPr lang="en-US" b="1" dirty="0">
                <a:latin typeface="Consolas" panose="020B0609020204030204" pitchFamily="49" charset="0"/>
              </a:rPr>
              <a:t>) +</a:t>
            </a:r>
          </a:p>
          <a:p>
            <a:r>
              <a:rPr lang="en-US" b="1" dirty="0">
                <a:latin typeface="Consolas" panose="020B0609020204030204" pitchFamily="49" charset="0"/>
              </a:rPr>
              <a:t>        </a:t>
            </a:r>
            <a:r>
              <a:rPr lang="en-US" b="1" dirty="0" err="1">
                <a:latin typeface="Consolas" panose="020B0609020204030204" pitchFamily="49" charset="0"/>
              </a:rPr>
              <a:t>geom_point</a:t>
            </a:r>
            <a:r>
              <a:rPr lang="en-US" b="1" dirty="0">
                <a:latin typeface="Consolas" panose="020B0609020204030204" pitchFamily="49" charset="0"/>
              </a:rPr>
              <a:t>()</a:t>
            </a:r>
          </a:p>
          <a:p>
            <a:endParaRPr lang="en-US" b="1" dirty="0">
              <a:latin typeface="Consolas" panose="020B0609020204030204" pitchFamily="49" charset="0"/>
            </a:endParaRPr>
          </a:p>
          <a:p>
            <a:r>
              <a:rPr lang="en-US" b="1" dirty="0" err="1">
                <a:latin typeface="Consolas" panose="020B0609020204030204" pitchFamily="49" charset="0"/>
              </a:rPr>
              <a:t>pvc</a:t>
            </a:r>
            <a:endParaRPr lang="en-US" b="1" dirty="0">
              <a:latin typeface="Consolas" panose="020B06090202040302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5F7966-E2EF-415E-83F1-B46BD665BB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8184" y="1005274"/>
            <a:ext cx="4822031" cy="53149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7BA49B9-24B1-4824-830D-414DD007F52C}"/>
              </a:ext>
            </a:extLst>
          </p:cNvPr>
          <p:cNvSpPr txBox="1"/>
          <p:nvPr/>
        </p:nvSpPr>
        <p:spPr>
          <a:xfrm>
            <a:off x="941785" y="2474892"/>
            <a:ext cx="4324351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Aft>
                <a:spcPts val="1200"/>
              </a:spcAft>
            </a:pPr>
            <a:r>
              <a:rPr lang="en-US" dirty="0"/>
              <a:t>So for a really simple figure, </a:t>
            </a:r>
            <a:r>
              <a:rPr lang="en-US" dirty="0" err="1"/>
              <a:t>ggplot</a:t>
            </a:r>
            <a:r>
              <a:rPr lang="en-US" dirty="0"/>
              <a:t> is a little more complicated to start, but we get some nice features for free:</a:t>
            </a:r>
          </a:p>
          <a:p>
            <a:pPr marL="342900" indent="-228600">
              <a:buFont typeface="Arial" panose="020B0604020202020204" pitchFamily="34" charset="0"/>
              <a:buChar char="•"/>
            </a:pPr>
            <a:r>
              <a:rPr lang="en-US" dirty="0"/>
              <a:t>Axis names are cleaner</a:t>
            </a:r>
          </a:p>
          <a:p>
            <a:pPr marL="342900" indent="-228600">
              <a:buFont typeface="Arial" panose="020B0604020202020204" pitchFamily="34" charset="0"/>
              <a:buChar char="•"/>
            </a:pPr>
            <a:r>
              <a:rPr lang="en-US" dirty="0"/>
              <a:t>The grid background is visually helpful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05023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85F7966-E2EF-415E-83F1-B46BD665BB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6288" y="1219193"/>
            <a:ext cx="4590236" cy="50594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8CC2D38-7772-435E-B2CC-38825F0398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784" y="2015836"/>
            <a:ext cx="5373274" cy="436925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7BA49B9-24B1-4824-830D-414DD007F52C}"/>
              </a:ext>
            </a:extLst>
          </p:cNvPr>
          <p:cNvSpPr txBox="1"/>
          <p:nvPr/>
        </p:nvSpPr>
        <p:spPr>
          <a:xfrm>
            <a:off x="832314" y="570499"/>
            <a:ext cx="52775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Aft>
                <a:spcPts val="1200"/>
              </a:spcAft>
            </a:pPr>
            <a:r>
              <a:rPr lang="en-US" dirty="0"/>
              <a:t>It is worth noting that there is really nothing that you can do with </a:t>
            </a:r>
            <a:r>
              <a:rPr lang="en-US" dirty="0" err="1"/>
              <a:t>ggplot</a:t>
            </a:r>
            <a:r>
              <a:rPr lang="en-US" dirty="0"/>
              <a:t> that you cannot do with base R graphics, but doing those things can take a lot of code.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4C3F9AF-22C4-482E-A6C2-5BC18926F81E}"/>
              </a:ext>
            </a:extLst>
          </p:cNvPr>
          <p:cNvGrpSpPr/>
          <p:nvPr/>
        </p:nvGrpSpPr>
        <p:grpSpPr>
          <a:xfrm>
            <a:off x="2539387" y="6308893"/>
            <a:ext cx="7904018" cy="369332"/>
            <a:chOff x="2539387" y="6385090"/>
            <a:chExt cx="7904018" cy="36933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2C0A8B3-7128-4C30-93AD-F0D4E36B1248}"/>
                </a:ext>
              </a:extLst>
            </p:cNvPr>
            <p:cNvSpPr txBox="1"/>
            <p:nvPr/>
          </p:nvSpPr>
          <p:spPr>
            <a:xfrm>
              <a:off x="2539387" y="6385090"/>
              <a:ext cx="18634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Base R Graphics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EE4F3CF-8A31-42A2-905F-98B4EEA9D00B}"/>
                </a:ext>
              </a:extLst>
            </p:cNvPr>
            <p:cNvSpPr txBox="1"/>
            <p:nvPr/>
          </p:nvSpPr>
          <p:spPr>
            <a:xfrm>
              <a:off x="8579969" y="6385090"/>
              <a:ext cx="18634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ggplot2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16135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0F4F64-63C1-4391-81A0-6B18CC863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B686A8-BFD1-4361-858E-E3CC6D0B18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45262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I am assuming that:</a:t>
            </a:r>
          </a:p>
          <a:p>
            <a:pPr lvl="1"/>
            <a:r>
              <a:rPr lang="en-US" dirty="0"/>
              <a:t>You have used R at least a little bit before today</a:t>
            </a:r>
          </a:p>
          <a:p>
            <a:pPr lvl="1"/>
            <a:r>
              <a:rPr lang="en-US" dirty="0"/>
              <a:t>You have R installed</a:t>
            </a:r>
          </a:p>
          <a:p>
            <a:pPr lvl="1"/>
            <a:r>
              <a:rPr lang="en-US" dirty="0"/>
              <a:t>You are using </a:t>
            </a:r>
            <a:r>
              <a:rPr lang="en-US" dirty="0" err="1"/>
              <a:t>Rstudio</a:t>
            </a:r>
            <a:r>
              <a:rPr lang="en-US" dirty="0"/>
              <a:t> as your interface to R</a:t>
            </a:r>
          </a:p>
          <a:p>
            <a:r>
              <a:rPr lang="en-US" dirty="0"/>
              <a:t>You should also have followed the instructions in the email: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These commands need to be entered in the command window for R inside of RStudio</a:t>
            </a:r>
          </a:p>
          <a:p>
            <a:pPr lvl="1"/>
            <a:r>
              <a:rPr lang="en-US" dirty="0"/>
              <a:t>These commands only need to be run once (assuming they work!)</a:t>
            </a:r>
          </a:p>
          <a:p>
            <a:pPr lvl="1"/>
            <a:r>
              <a:rPr lang="en-US" dirty="0"/>
              <a:t>They must be run while your computer is connected to the internet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2D7308B-7126-45E2-8438-C4327D07E681}"/>
              </a:ext>
            </a:extLst>
          </p:cNvPr>
          <p:cNvSpPr/>
          <p:nvPr/>
        </p:nvSpPr>
        <p:spPr>
          <a:xfrm>
            <a:off x="2373983" y="3939601"/>
            <a:ext cx="7444034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en-US" b="1" dirty="0" err="1">
                <a:latin typeface="Consolas" panose="020B0609020204030204" pitchFamily="49" charset="0"/>
              </a:rPr>
              <a:t>install.packages</a:t>
            </a:r>
            <a:r>
              <a:rPr lang="en-US" b="1" dirty="0">
                <a:latin typeface="Consolas" panose="020B0609020204030204" pitchFamily="49" charset="0"/>
              </a:rPr>
              <a:t>("</a:t>
            </a:r>
            <a:r>
              <a:rPr lang="en-US" b="1" dirty="0" err="1">
                <a:latin typeface="Consolas" panose="020B0609020204030204" pitchFamily="49" charset="0"/>
              </a:rPr>
              <a:t>tidyverse</a:t>
            </a:r>
            <a:r>
              <a:rPr lang="en-US" b="1" dirty="0">
                <a:latin typeface="Consolas" panose="020B0609020204030204" pitchFamily="49" charset="0"/>
              </a:rPr>
              <a:t>", dependencies = TRUE)</a:t>
            </a:r>
          </a:p>
          <a:p>
            <a:r>
              <a:rPr lang="en-US" b="1" dirty="0" err="1">
                <a:latin typeface="Consolas" panose="020B0609020204030204" pitchFamily="49" charset="0"/>
              </a:rPr>
              <a:t>install.packages</a:t>
            </a:r>
            <a:r>
              <a:rPr lang="en-US" b="1" dirty="0">
                <a:latin typeface="Consolas" panose="020B0609020204030204" pitchFamily="49" charset="0"/>
              </a:rPr>
              <a:t>("</a:t>
            </a:r>
            <a:r>
              <a:rPr lang="en-US" b="1" dirty="0" err="1">
                <a:latin typeface="Consolas" panose="020B0609020204030204" pitchFamily="49" charset="0"/>
              </a:rPr>
              <a:t>gcookbook</a:t>
            </a:r>
            <a:r>
              <a:rPr lang="en-US" b="1" dirty="0">
                <a:latin typeface="Consolas" panose="020B0609020204030204" pitchFamily="49" charset="0"/>
              </a:rPr>
              <a:t>")</a:t>
            </a:r>
          </a:p>
        </p:txBody>
      </p:sp>
    </p:spTree>
    <p:extLst>
      <p:ext uri="{BB962C8B-B14F-4D97-AF65-F5344CB8AC3E}">
        <p14:creationId xmlns:p14="http://schemas.microsoft.com/office/powerpoint/2010/main" val="11961368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340B85-1860-485A-9190-9D18A994A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5691D7-6490-483A-8266-415D666AC6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critical benefit of </a:t>
            </a:r>
            <a:r>
              <a:rPr lang="en-US" dirty="0" err="1"/>
              <a:t>ggplot</a:t>
            </a:r>
            <a:r>
              <a:rPr lang="en-US" dirty="0"/>
              <a:t> appears when you go beyond a basic plot</a:t>
            </a:r>
          </a:p>
          <a:p>
            <a:endParaRPr lang="en-US" dirty="0"/>
          </a:p>
          <a:p>
            <a:r>
              <a:rPr lang="en-US" dirty="0"/>
              <a:t>For this example, let’s add the cut of the diamond to the plot</a:t>
            </a:r>
          </a:p>
          <a:p>
            <a:pPr lvl="1"/>
            <a:r>
              <a:rPr lang="en-US" dirty="0"/>
              <a:t>In </a:t>
            </a:r>
            <a:r>
              <a:rPr lang="en-US" dirty="0" err="1"/>
              <a:t>ggplot</a:t>
            </a:r>
            <a:r>
              <a:rPr lang="en-US" dirty="0"/>
              <a:t> this is very easy…</a:t>
            </a:r>
          </a:p>
        </p:txBody>
      </p:sp>
    </p:spTree>
    <p:extLst>
      <p:ext uri="{BB962C8B-B14F-4D97-AF65-F5344CB8AC3E}">
        <p14:creationId xmlns:p14="http://schemas.microsoft.com/office/powerpoint/2010/main" val="20205498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89C25E5-A055-49ED-8654-347465B0DE74}"/>
              </a:ext>
            </a:extLst>
          </p:cNvPr>
          <p:cNvSpPr/>
          <p:nvPr/>
        </p:nvSpPr>
        <p:spPr>
          <a:xfrm>
            <a:off x="466725" y="542925"/>
            <a:ext cx="8763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>
                <a:latin typeface="Consolas" panose="020B0609020204030204" pitchFamily="49" charset="0"/>
              </a:rPr>
              <a:t>pvc</a:t>
            </a:r>
            <a:r>
              <a:rPr lang="en-US" b="1" dirty="0">
                <a:latin typeface="Consolas" panose="020B0609020204030204" pitchFamily="49" charset="0"/>
              </a:rPr>
              <a:t> &lt;- </a:t>
            </a:r>
            <a:r>
              <a:rPr lang="en-US" b="1" dirty="0" err="1">
                <a:latin typeface="Consolas" panose="020B0609020204030204" pitchFamily="49" charset="0"/>
              </a:rPr>
              <a:t>ggplot</a:t>
            </a:r>
            <a:r>
              <a:rPr lang="en-US" b="1" dirty="0">
                <a:latin typeface="Consolas" panose="020B0609020204030204" pitchFamily="49" charset="0"/>
              </a:rPr>
              <a:t>(</a:t>
            </a:r>
            <a:r>
              <a:rPr lang="en-US" b="1" dirty="0" err="1">
                <a:latin typeface="Consolas" panose="020B0609020204030204" pitchFamily="49" charset="0"/>
              </a:rPr>
              <a:t>aes</a:t>
            </a:r>
            <a:r>
              <a:rPr lang="en-US" b="1" dirty="0">
                <a:latin typeface="Consolas" panose="020B0609020204030204" pitchFamily="49" charset="0"/>
              </a:rPr>
              <a:t>(x = carat, y = price), data = </a:t>
            </a:r>
            <a:r>
              <a:rPr lang="en-US" b="1" dirty="0" err="1">
                <a:latin typeface="Consolas" panose="020B0609020204030204" pitchFamily="49" charset="0"/>
              </a:rPr>
              <a:t>small_diamonds</a:t>
            </a:r>
            <a:r>
              <a:rPr lang="en-US" b="1" dirty="0">
                <a:latin typeface="Consolas" panose="020B0609020204030204" pitchFamily="49" charset="0"/>
              </a:rPr>
              <a:t>) +</a:t>
            </a:r>
          </a:p>
          <a:p>
            <a:r>
              <a:rPr lang="en-US" b="1" dirty="0">
                <a:latin typeface="Consolas" panose="020B0609020204030204" pitchFamily="49" charset="0"/>
              </a:rPr>
              <a:t>        </a:t>
            </a:r>
            <a:r>
              <a:rPr lang="en-US" b="1" dirty="0" err="1">
                <a:latin typeface="Consolas" panose="020B0609020204030204" pitchFamily="49" charset="0"/>
              </a:rPr>
              <a:t>geom_point</a:t>
            </a:r>
            <a:r>
              <a:rPr lang="en-US" b="1" dirty="0">
                <a:latin typeface="Consolas" panose="020B0609020204030204" pitchFamily="49" charset="0"/>
              </a:rPr>
              <a:t>(</a:t>
            </a:r>
            <a:r>
              <a:rPr lang="en-US" b="1" dirty="0" err="1">
                <a:latin typeface="Consolas" panose="020B0609020204030204" pitchFamily="49" charset="0"/>
              </a:rPr>
              <a:t>aes</a:t>
            </a:r>
            <a:r>
              <a:rPr lang="en-US" b="1" dirty="0">
                <a:latin typeface="Consolas" panose="020B0609020204030204" pitchFamily="49" charset="0"/>
              </a:rPr>
              <a:t>(color = cut))</a:t>
            </a:r>
          </a:p>
          <a:p>
            <a:r>
              <a:rPr lang="en-US" b="1" dirty="0" err="1">
                <a:latin typeface="Consolas" panose="020B0609020204030204" pitchFamily="49" charset="0"/>
              </a:rPr>
              <a:t>pvc</a:t>
            </a:r>
            <a:endParaRPr lang="en-US" b="1" dirty="0">
              <a:latin typeface="Consolas" panose="020B06090202040302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D03B73-E65A-433F-84EE-90123FFCCC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1726" y="941916"/>
            <a:ext cx="5181600" cy="57112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D09FF16-46A4-46CC-809F-9ED83A354312}"/>
              </a:ext>
            </a:extLst>
          </p:cNvPr>
          <p:cNvSpPr txBox="1"/>
          <p:nvPr/>
        </p:nvSpPr>
        <p:spPr>
          <a:xfrm>
            <a:off x="1037035" y="2674888"/>
            <a:ext cx="340995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The only change here is to add a new aesthetic relating the color of the points to the variable “cut.”</a:t>
            </a:r>
          </a:p>
          <a:p>
            <a:pPr algn="just"/>
            <a:endParaRPr lang="en-US" dirty="0"/>
          </a:p>
          <a:p>
            <a:pPr algn="just"/>
            <a:r>
              <a:rPr lang="en-US" dirty="0"/>
              <a:t>Notice that the plot region is shaped a little differently due to the legend being added for the colors.</a:t>
            </a:r>
          </a:p>
          <a:p>
            <a:pPr algn="just"/>
            <a:endParaRPr lang="en-US" dirty="0"/>
          </a:p>
          <a:p>
            <a:pPr algn="just"/>
            <a:r>
              <a:rPr lang="en-US" dirty="0"/>
              <a:t>We can change this by adding a size specification to the region.</a:t>
            </a:r>
          </a:p>
        </p:txBody>
      </p:sp>
    </p:spTree>
    <p:extLst>
      <p:ext uri="{BB962C8B-B14F-4D97-AF65-F5344CB8AC3E}">
        <p14:creationId xmlns:p14="http://schemas.microsoft.com/office/powerpoint/2010/main" val="30993040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F68088E-912C-4EDA-A92C-2BE423F9F0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6799" y="1343374"/>
            <a:ext cx="7189865" cy="551462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3CB8434-A212-49FC-80DB-7242D3A16560}"/>
              </a:ext>
            </a:extLst>
          </p:cNvPr>
          <p:cNvSpPr/>
          <p:nvPr/>
        </p:nvSpPr>
        <p:spPr>
          <a:xfrm>
            <a:off x="650400" y="503236"/>
            <a:ext cx="77088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Consolas" panose="020B0609020204030204" pitchFamily="49" charset="0"/>
              </a:rPr>
              <a:t>plot(</a:t>
            </a:r>
            <a:r>
              <a:rPr lang="en-US" b="1" dirty="0" err="1">
                <a:latin typeface="Consolas" panose="020B0609020204030204" pitchFamily="49" charset="0"/>
              </a:rPr>
              <a:t>small_diamonds$carat</a:t>
            </a:r>
            <a:r>
              <a:rPr lang="en-US" b="1" dirty="0">
                <a:latin typeface="Consolas" panose="020B0609020204030204" pitchFamily="49" charset="0"/>
              </a:rPr>
              <a:t>, </a:t>
            </a:r>
            <a:r>
              <a:rPr lang="en-US" b="1" dirty="0" err="1">
                <a:latin typeface="Consolas" panose="020B0609020204030204" pitchFamily="49" charset="0"/>
              </a:rPr>
              <a:t>small_diamonds$price</a:t>
            </a:r>
            <a:r>
              <a:rPr lang="en-US" b="1" dirty="0">
                <a:latin typeface="Consolas" panose="020B0609020204030204" pitchFamily="49" charset="0"/>
              </a:rPr>
              <a:t>, </a:t>
            </a:r>
          </a:p>
          <a:p>
            <a:r>
              <a:rPr lang="en-US" b="1" dirty="0">
                <a:latin typeface="Consolas" panose="020B0609020204030204" pitchFamily="49" charset="0"/>
              </a:rPr>
              <a:t>     col = </a:t>
            </a:r>
            <a:r>
              <a:rPr lang="en-US" b="1" dirty="0" err="1">
                <a:latin typeface="Consolas" panose="020B0609020204030204" pitchFamily="49" charset="0"/>
              </a:rPr>
              <a:t>small_diamonds$cut</a:t>
            </a:r>
            <a:r>
              <a:rPr lang="en-US" b="1" dirty="0">
                <a:latin typeface="Consolas" panose="020B0609020204030204" pitchFamily="49" charset="0"/>
              </a:rPr>
              <a:t>, </a:t>
            </a:r>
            <a:r>
              <a:rPr lang="en-US" b="1" dirty="0" err="1">
                <a:latin typeface="Consolas" panose="020B0609020204030204" pitchFamily="49" charset="0"/>
              </a:rPr>
              <a:t>pch</a:t>
            </a:r>
            <a:r>
              <a:rPr lang="en-US" b="1" dirty="0">
                <a:latin typeface="Consolas" panose="020B0609020204030204" pitchFamily="49" charset="0"/>
              </a:rPr>
              <a:t> = 16)</a:t>
            </a:r>
          </a:p>
          <a:p>
            <a:r>
              <a:rPr lang="en-US" b="1" dirty="0">
                <a:latin typeface="Consolas" panose="020B0609020204030204" pitchFamily="49" charset="0"/>
              </a:rPr>
              <a:t>legend("</a:t>
            </a:r>
            <a:r>
              <a:rPr lang="en-US" b="1" dirty="0" err="1">
                <a:latin typeface="Consolas" panose="020B0609020204030204" pitchFamily="49" charset="0"/>
              </a:rPr>
              <a:t>bottomright</a:t>
            </a:r>
            <a:r>
              <a:rPr lang="en-US" b="1" dirty="0">
                <a:latin typeface="Consolas" panose="020B0609020204030204" pitchFamily="49" charset="0"/>
              </a:rPr>
              <a:t>", legend = unique(</a:t>
            </a:r>
            <a:r>
              <a:rPr lang="en-US" b="1" dirty="0" err="1">
                <a:latin typeface="Consolas" panose="020B0609020204030204" pitchFamily="49" charset="0"/>
              </a:rPr>
              <a:t>small_diamonds$cut</a:t>
            </a:r>
            <a:r>
              <a:rPr lang="en-US" b="1" dirty="0">
                <a:latin typeface="Consolas" panose="020B0609020204030204" pitchFamily="49" charset="0"/>
              </a:rPr>
              <a:t>), </a:t>
            </a:r>
          </a:p>
          <a:p>
            <a:r>
              <a:rPr lang="en-US" b="1" dirty="0">
                <a:latin typeface="Consolas" panose="020B0609020204030204" pitchFamily="49" charset="0"/>
              </a:rPr>
              <a:t>       col = 1:length(</a:t>
            </a:r>
            <a:r>
              <a:rPr lang="en-US" b="1" dirty="0" err="1">
                <a:latin typeface="Consolas" panose="020B0609020204030204" pitchFamily="49" charset="0"/>
              </a:rPr>
              <a:t>small_diamonds$cut</a:t>
            </a:r>
            <a:r>
              <a:rPr lang="en-US" b="1" dirty="0">
                <a:latin typeface="Consolas" panose="020B0609020204030204" pitchFamily="49" charset="0"/>
              </a:rPr>
              <a:t>), </a:t>
            </a:r>
            <a:r>
              <a:rPr lang="en-US" b="1" dirty="0" err="1">
                <a:latin typeface="Consolas" panose="020B0609020204030204" pitchFamily="49" charset="0"/>
              </a:rPr>
              <a:t>pch</a:t>
            </a:r>
            <a:r>
              <a:rPr lang="en-US" b="1" dirty="0">
                <a:latin typeface="Consolas" panose="020B0609020204030204" pitchFamily="49" charset="0"/>
              </a:rPr>
              <a:t> = 16)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ECF6DC-E4A6-48ED-9923-F0E169B70B81}"/>
              </a:ext>
            </a:extLst>
          </p:cNvPr>
          <p:cNvSpPr txBox="1"/>
          <p:nvPr/>
        </p:nvSpPr>
        <p:spPr>
          <a:xfrm>
            <a:off x="304800" y="3869854"/>
            <a:ext cx="217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Base R Version</a:t>
            </a:r>
          </a:p>
        </p:txBody>
      </p:sp>
    </p:spTree>
    <p:extLst>
      <p:ext uri="{BB962C8B-B14F-4D97-AF65-F5344CB8AC3E}">
        <p14:creationId xmlns:p14="http://schemas.microsoft.com/office/powerpoint/2010/main" val="34166146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C1AA56-E3E9-41DB-9DD9-2FFA8332A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Specifying and Modifying Aesthetics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24C5D4-3E69-4A79-900C-C27CA0BA95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Notice that these two commands make the same plot: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So there are various places to specify aesthetics</a:t>
            </a:r>
          </a:p>
          <a:p>
            <a:r>
              <a:rPr lang="en-US" dirty="0"/>
              <a:t>You can also change aesthetics as you add layers</a:t>
            </a:r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6DC52C5-A2C8-4913-9863-548150BC48A4}"/>
              </a:ext>
            </a:extLst>
          </p:cNvPr>
          <p:cNvSpPr/>
          <p:nvPr/>
        </p:nvSpPr>
        <p:spPr>
          <a:xfrm>
            <a:off x="1085850" y="2581275"/>
            <a:ext cx="10020300" cy="147732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en-US" b="1" dirty="0" err="1">
                <a:latin typeface="Consolas" panose="020B0609020204030204" pitchFamily="49" charset="0"/>
              </a:rPr>
              <a:t>pvc</a:t>
            </a:r>
            <a:r>
              <a:rPr lang="en-US" b="1" dirty="0">
                <a:latin typeface="Consolas" panose="020B0609020204030204" pitchFamily="49" charset="0"/>
              </a:rPr>
              <a:t> &lt;- </a:t>
            </a:r>
            <a:r>
              <a:rPr lang="en-US" b="1" dirty="0" err="1">
                <a:latin typeface="Consolas" panose="020B0609020204030204" pitchFamily="49" charset="0"/>
              </a:rPr>
              <a:t>ggplot</a:t>
            </a:r>
            <a:r>
              <a:rPr lang="en-US" b="1" dirty="0">
                <a:latin typeface="Consolas" panose="020B0609020204030204" pitchFamily="49" charset="0"/>
              </a:rPr>
              <a:t>(</a:t>
            </a:r>
            <a:r>
              <a:rPr lang="en-US" b="1" dirty="0" err="1">
                <a:latin typeface="Consolas" panose="020B0609020204030204" pitchFamily="49" charset="0"/>
              </a:rPr>
              <a:t>aes</a:t>
            </a:r>
            <a:r>
              <a:rPr lang="en-US" b="1" dirty="0">
                <a:latin typeface="Consolas" panose="020B0609020204030204" pitchFamily="49" charset="0"/>
              </a:rPr>
              <a:t>(x = carat, y = price), data = </a:t>
            </a:r>
            <a:r>
              <a:rPr lang="en-US" b="1" dirty="0" err="1">
                <a:latin typeface="Consolas" panose="020B0609020204030204" pitchFamily="49" charset="0"/>
              </a:rPr>
              <a:t>small_diamonds</a:t>
            </a:r>
            <a:r>
              <a:rPr lang="en-US" b="1" dirty="0">
                <a:latin typeface="Consolas" panose="020B0609020204030204" pitchFamily="49" charset="0"/>
              </a:rPr>
              <a:t>) +</a:t>
            </a:r>
          </a:p>
          <a:p>
            <a:r>
              <a:rPr lang="en-US" b="1" dirty="0">
                <a:latin typeface="Consolas" panose="020B0609020204030204" pitchFamily="49" charset="0"/>
              </a:rPr>
              <a:t>        </a:t>
            </a:r>
            <a:r>
              <a:rPr lang="en-US" b="1" dirty="0" err="1">
                <a:latin typeface="Consolas" panose="020B0609020204030204" pitchFamily="49" charset="0"/>
              </a:rPr>
              <a:t>geom_point</a:t>
            </a:r>
            <a:r>
              <a:rPr lang="en-US" b="1" dirty="0">
                <a:latin typeface="Consolas" panose="020B0609020204030204" pitchFamily="49" charset="0"/>
              </a:rPr>
              <a:t>(</a:t>
            </a:r>
            <a:r>
              <a:rPr lang="en-US" b="1" dirty="0" err="1">
                <a:latin typeface="Consolas" panose="020B0609020204030204" pitchFamily="49" charset="0"/>
              </a:rPr>
              <a:t>aes</a:t>
            </a:r>
            <a:r>
              <a:rPr lang="en-US" b="1" dirty="0">
                <a:latin typeface="Consolas" panose="020B0609020204030204" pitchFamily="49" charset="0"/>
              </a:rPr>
              <a:t>(color = cut))</a:t>
            </a:r>
          </a:p>
          <a:p>
            <a:endParaRPr lang="en-US" b="1" dirty="0">
              <a:latin typeface="Consolas" panose="020B0609020204030204" pitchFamily="49" charset="0"/>
            </a:endParaRPr>
          </a:p>
          <a:p>
            <a:r>
              <a:rPr lang="en-US" b="1" dirty="0" err="1">
                <a:latin typeface="Consolas" panose="020B0609020204030204" pitchFamily="49" charset="0"/>
              </a:rPr>
              <a:t>pvc</a:t>
            </a:r>
            <a:r>
              <a:rPr lang="en-US" b="1" dirty="0">
                <a:latin typeface="Consolas" panose="020B0609020204030204" pitchFamily="49" charset="0"/>
              </a:rPr>
              <a:t> &lt;- </a:t>
            </a:r>
            <a:r>
              <a:rPr lang="en-US" b="1" dirty="0" err="1">
                <a:latin typeface="Consolas" panose="020B0609020204030204" pitchFamily="49" charset="0"/>
              </a:rPr>
              <a:t>ggplot</a:t>
            </a:r>
            <a:r>
              <a:rPr lang="en-US" b="1" dirty="0">
                <a:latin typeface="Consolas" panose="020B0609020204030204" pitchFamily="49" charset="0"/>
              </a:rPr>
              <a:t>(</a:t>
            </a:r>
            <a:r>
              <a:rPr lang="en-US" b="1" dirty="0" err="1">
                <a:latin typeface="Consolas" panose="020B0609020204030204" pitchFamily="49" charset="0"/>
              </a:rPr>
              <a:t>aes</a:t>
            </a:r>
            <a:r>
              <a:rPr lang="en-US" b="1" dirty="0">
                <a:latin typeface="Consolas" panose="020B0609020204030204" pitchFamily="49" charset="0"/>
              </a:rPr>
              <a:t>(x = carat, y = price, color = cut), data = </a:t>
            </a:r>
            <a:r>
              <a:rPr lang="en-US" b="1" dirty="0" err="1">
                <a:latin typeface="Consolas" panose="020B0609020204030204" pitchFamily="49" charset="0"/>
              </a:rPr>
              <a:t>small_diamonds</a:t>
            </a:r>
            <a:r>
              <a:rPr lang="en-US" b="1" dirty="0">
                <a:latin typeface="Consolas" panose="020B0609020204030204" pitchFamily="49" charset="0"/>
              </a:rPr>
              <a:t>) +</a:t>
            </a:r>
          </a:p>
          <a:p>
            <a:r>
              <a:rPr lang="en-US" b="1" dirty="0">
                <a:latin typeface="Consolas" panose="020B0609020204030204" pitchFamily="49" charset="0"/>
              </a:rPr>
              <a:t>        </a:t>
            </a:r>
            <a:r>
              <a:rPr lang="en-US" b="1" dirty="0" err="1">
                <a:latin typeface="Consolas" panose="020B0609020204030204" pitchFamily="49" charset="0"/>
              </a:rPr>
              <a:t>geom_point</a:t>
            </a:r>
            <a:r>
              <a:rPr lang="en-US" b="1" dirty="0">
                <a:latin typeface="Consolas" panose="020B0609020204030204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671712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A4AA01-A9DD-4709-969E-93B57C4B1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Alternative Specifications of </a:t>
            </a:r>
            <a:r>
              <a:rPr lang="en-US" b="1" dirty="0" err="1">
                <a:latin typeface="Consolas" panose="020B0609020204030204" pitchFamily="49" charset="0"/>
              </a:rPr>
              <a:t>aes</a:t>
            </a:r>
            <a:r>
              <a:rPr lang="en-US" b="1" dirty="0"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7BC4F7-593B-4801-91EA-D44B9E976B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are various equivalent ways of specifying the aesthetic mappings as shown on the following slides…</a:t>
            </a:r>
          </a:p>
        </p:txBody>
      </p:sp>
    </p:spTree>
    <p:extLst>
      <p:ext uri="{BB962C8B-B14F-4D97-AF65-F5344CB8AC3E}">
        <p14:creationId xmlns:p14="http://schemas.microsoft.com/office/powerpoint/2010/main" val="7832610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B0EEBE3-F18F-4D36-8E72-BD0BDE8FDD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0" y="1102862"/>
            <a:ext cx="9525000" cy="530542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8B5A5DB-6F2A-423C-8B9C-57493059D1BA}"/>
              </a:ext>
            </a:extLst>
          </p:cNvPr>
          <p:cNvSpPr/>
          <p:nvPr/>
        </p:nvSpPr>
        <p:spPr>
          <a:xfrm>
            <a:off x="935083" y="406955"/>
            <a:ext cx="1032183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 err="1">
                <a:latin typeface="Consolas" panose="020B0609020204030204" pitchFamily="49" charset="0"/>
              </a:rPr>
              <a:t>mpg_plot</a:t>
            </a:r>
            <a:r>
              <a:rPr lang="en-US" sz="2000" b="1" dirty="0">
                <a:latin typeface="Consolas" panose="020B0609020204030204" pitchFamily="49" charset="0"/>
              </a:rPr>
              <a:t> &lt;- </a:t>
            </a:r>
            <a:r>
              <a:rPr lang="en-US" sz="2000" b="1" dirty="0" err="1">
                <a:latin typeface="Consolas" panose="020B0609020204030204" pitchFamily="49" charset="0"/>
              </a:rPr>
              <a:t>ggplot</a:t>
            </a:r>
            <a:r>
              <a:rPr lang="en-US" sz="2000" b="1" dirty="0">
                <a:latin typeface="Consolas" panose="020B0609020204030204" pitchFamily="49" charset="0"/>
              </a:rPr>
              <a:t>(mpg, </a:t>
            </a:r>
            <a:r>
              <a:rPr lang="en-US" sz="2000" b="1" dirty="0" err="1">
                <a:latin typeface="Consolas" panose="020B0609020204030204" pitchFamily="49" charset="0"/>
              </a:rPr>
              <a:t>aes</a:t>
            </a:r>
            <a:r>
              <a:rPr lang="en-US" sz="2000" b="1" dirty="0">
                <a:latin typeface="Consolas" panose="020B0609020204030204" pitchFamily="49" charset="0"/>
              </a:rPr>
              <a:t>(</a:t>
            </a:r>
            <a:r>
              <a:rPr lang="en-US" sz="2000" b="1" dirty="0" err="1">
                <a:latin typeface="Consolas" panose="020B0609020204030204" pitchFamily="49" charset="0"/>
              </a:rPr>
              <a:t>displ</a:t>
            </a:r>
            <a:r>
              <a:rPr lang="en-US" sz="2000" b="1" dirty="0">
                <a:latin typeface="Consolas" panose="020B0609020204030204" pitchFamily="49" charset="0"/>
              </a:rPr>
              <a:t>, </a:t>
            </a:r>
            <a:r>
              <a:rPr lang="en-US" sz="2000" b="1" dirty="0" err="1">
                <a:latin typeface="Consolas" panose="020B0609020204030204" pitchFamily="49" charset="0"/>
              </a:rPr>
              <a:t>hwy</a:t>
            </a:r>
            <a:r>
              <a:rPr lang="en-US" sz="2000" b="1" dirty="0">
                <a:latin typeface="Consolas" panose="020B0609020204030204" pitchFamily="49" charset="0"/>
              </a:rPr>
              <a:t>, color = class)) + </a:t>
            </a:r>
            <a:r>
              <a:rPr lang="en-US" sz="2000" b="1" dirty="0" err="1">
                <a:latin typeface="Consolas" panose="020B0609020204030204" pitchFamily="49" charset="0"/>
              </a:rPr>
              <a:t>geom_point</a:t>
            </a:r>
            <a:r>
              <a:rPr lang="en-US" sz="2000" b="1" dirty="0">
                <a:latin typeface="Consolas" panose="020B0609020204030204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6727388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B0EEBE3-F18F-4D36-8E72-BD0BDE8FDD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0" y="1102862"/>
            <a:ext cx="9525000" cy="530542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8B5A5DB-6F2A-423C-8B9C-57493059D1BA}"/>
              </a:ext>
            </a:extLst>
          </p:cNvPr>
          <p:cNvSpPr/>
          <p:nvPr/>
        </p:nvSpPr>
        <p:spPr>
          <a:xfrm>
            <a:off x="935083" y="406955"/>
            <a:ext cx="1032183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 err="1">
                <a:latin typeface="Consolas" panose="020B0609020204030204" pitchFamily="49" charset="0"/>
              </a:rPr>
              <a:t>mpg_plot</a:t>
            </a:r>
            <a:r>
              <a:rPr lang="en-US" sz="2000" b="1" dirty="0">
                <a:latin typeface="Consolas" panose="020B0609020204030204" pitchFamily="49" charset="0"/>
              </a:rPr>
              <a:t> &lt;- </a:t>
            </a:r>
            <a:r>
              <a:rPr lang="en-US" sz="2000" b="1" dirty="0" err="1">
                <a:latin typeface="Consolas" panose="020B0609020204030204" pitchFamily="49" charset="0"/>
              </a:rPr>
              <a:t>ggplot</a:t>
            </a:r>
            <a:r>
              <a:rPr lang="en-US" sz="2000" b="1" dirty="0">
                <a:latin typeface="Consolas" panose="020B0609020204030204" pitchFamily="49" charset="0"/>
              </a:rPr>
              <a:t>(mpg, </a:t>
            </a:r>
            <a:r>
              <a:rPr lang="en-US" sz="2000" b="1" dirty="0" err="1">
                <a:latin typeface="Consolas" panose="020B0609020204030204" pitchFamily="49" charset="0"/>
              </a:rPr>
              <a:t>aes</a:t>
            </a:r>
            <a:r>
              <a:rPr lang="en-US" sz="2000" b="1" dirty="0">
                <a:latin typeface="Consolas" panose="020B0609020204030204" pitchFamily="49" charset="0"/>
              </a:rPr>
              <a:t>(</a:t>
            </a:r>
            <a:r>
              <a:rPr lang="en-US" sz="2000" b="1" dirty="0" err="1">
                <a:latin typeface="Consolas" panose="020B0609020204030204" pitchFamily="49" charset="0"/>
              </a:rPr>
              <a:t>displ</a:t>
            </a:r>
            <a:r>
              <a:rPr lang="en-US" sz="2000" b="1" dirty="0">
                <a:latin typeface="Consolas" panose="020B0609020204030204" pitchFamily="49" charset="0"/>
              </a:rPr>
              <a:t>, </a:t>
            </a:r>
            <a:r>
              <a:rPr lang="en-US" sz="2000" b="1" dirty="0" err="1">
                <a:latin typeface="Consolas" panose="020B0609020204030204" pitchFamily="49" charset="0"/>
              </a:rPr>
              <a:t>hwy</a:t>
            </a:r>
            <a:r>
              <a:rPr lang="en-US" sz="2000" b="1" dirty="0">
                <a:latin typeface="Consolas" panose="020B0609020204030204" pitchFamily="49" charset="0"/>
              </a:rPr>
              <a:t>, color = class)) + </a:t>
            </a:r>
            <a:r>
              <a:rPr lang="en-US" sz="2000" b="1" dirty="0" err="1">
                <a:latin typeface="Consolas" panose="020B0609020204030204" pitchFamily="49" charset="0"/>
              </a:rPr>
              <a:t>geom_point</a:t>
            </a:r>
            <a:r>
              <a:rPr lang="en-US" sz="2000" b="1" dirty="0"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30E02F-5DED-4E9F-83ED-0D692A787A5A}"/>
              </a:ext>
            </a:extLst>
          </p:cNvPr>
          <p:cNvSpPr txBox="1"/>
          <p:nvPr/>
        </p:nvSpPr>
        <p:spPr>
          <a:xfrm>
            <a:off x="4420688" y="2085218"/>
            <a:ext cx="3350623" cy="4001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/>
              <a:t>The x and y variables in order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00C400F-B741-428F-9A4F-9D7828A33B63}"/>
              </a:ext>
            </a:extLst>
          </p:cNvPr>
          <p:cNvCxnSpPr>
            <a:cxnSpLocks/>
            <a:stCxn id="2" idx="0"/>
          </p:cNvCxnSpPr>
          <p:nvPr/>
        </p:nvCxnSpPr>
        <p:spPr>
          <a:xfrm flipV="1">
            <a:off x="3174275" y="807066"/>
            <a:ext cx="888274" cy="1104128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2D55025-089D-45B7-9E45-D96BE5FC1A5D}"/>
              </a:ext>
            </a:extLst>
          </p:cNvPr>
          <p:cNvCxnSpPr>
            <a:cxnSpLocks/>
            <a:stCxn id="5" idx="0"/>
          </p:cNvCxnSpPr>
          <p:nvPr/>
        </p:nvCxnSpPr>
        <p:spPr>
          <a:xfrm flipH="1" flipV="1">
            <a:off x="5554436" y="807066"/>
            <a:ext cx="541564" cy="1278152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3C22DB6-9344-420D-A0EE-3DC2E9D4778D}"/>
              </a:ext>
            </a:extLst>
          </p:cNvPr>
          <p:cNvCxnSpPr>
            <a:cxnSpLocks/>
            <a:stCxn id="5" idx="0"/>
          </p:cNvCxnSpPr>
          <p:nvPr/>
        </p:nvCxnSpPr>
        <p:spPr>
          <a:xfrm flipV="1">
            <a:off x="6096000" y="807065"/>
            <a:ext cx="205741" cy="1278153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4630D4B1-C46D-4CE7-89BA-C4CBCBF55200}"/>
              </a:ext>
            </a:extLst>
          </p:cNvPr>
          <p:cNvSpPr txBox="1"/>
          <p:nvPr/>
        </p:nvSpPr>
        <p:spPr>
          <a:xfrm>
            <a:off x="2403566" y="1911194"/>
            <a:ext cx="1541417" cy="4001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/>
              <a:t>The Data Set</a:t>
            </a:r>
          </a:p>
        </p:txBody>
      </p:sp>
    </p:spTree>
    <p:extLst>
      <p:ext uri="{BB962C8B-B14F-4D97-AF65-F5344CB8AC3E}">
        <p14:creationId xmlns:p14="http://schemas.microsoft.com/office/powerpoint/2010/main" val="347682276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B5FC310-8E46-4C37-AE6D-728F76AC29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829" y="602482"/>
            <a:ext cx="11890342" cy="538908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38EEE1D-439C-4E36-973C-78EABD7E946A}"/>
              </a:ext>
            </a:extLst>
          </p:cNvPr>
          <p:cNvSpPr/>
          <p:nvPr/>
        </p:nvSpPr>
        <p:spPr>
          <a:xfrm>
            <a:off x="4508579" y="6543719"/>
            <a:ext cx="31748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https://rpubs.com/hadley/ggplot2-layers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663A40D-0213-489D-86E5-DDF88D3EA1E5}"/>
              </a:ext>
            </a:extLst>
          </p:cNvPr>
          <p:cNvSpPr/>
          <p:nvPr/>
        </p:nvSpPr>
        <p:spPr>
          <a:xfrm>
            <a:off x="201600" y="4082400"/>
            <a:ext cx="11757600" cy="237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D31FF8-B089-4BB7-9CE1-880711B63BF5}"/>
              </a:ext>
            </a:extLst>
          </p:cNvPr>
          <p:cNvSpPr txBox="1"/>
          <p:nvPr/>
        </p:nvSpPr>
        <p:spPr>
          <a:xfrm>
            <a:off x="6868800" y="2373696"/>
            <a:ext cx="3290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Notice that ggplot2 accepts both British and American spellings of color.</a:t>
            </a:r>
          </a:p>
        </p:txBody>
      </p:sp>
    </p:spTree>
    <p:extLst>
      <p:ext uri="{BB962C8B-B14F-4D97-AF65-F5344CB8AC3E}">
        <p14:creationId xmlns:p14="http://schemas.microsoft.com/office/powerpoint/2010/main" val="32579010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FD8BEE-7576-435E-BFDA-031ACFBF1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Example 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8B49BB-DA52-4588-98B6-1A46441F5F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will now continue inside the R file:   </a:t>
            </a:r>
            <a:r>
              <a:rPr lang="en-US" b="1" dirty="0" err="1">
                <a:latin typeface="Consolas" panose="020B0609020204030204" pitchFamily="49" charset="0"/>
              </a:rPr>
              <a:t>overview_of</a:t>
            </a:r>
            <a:r>
              <a:rPr lang="en-US" b="1" err="1">
                <a:latin typeface="Consolas" panose="020B0609020204030204" pitchFamily="49" charset="0"/>
              </a:rPr>
              <a:t>_</a:t>
            </a:r>
            <a:r>
              <a:rPr lang="en-US" b="1">
                <a:latin typeface="Consolas" panose="020B0609020204030204" pitchFamily="49" charset="0"/>
              </a:rPr>
              <a:t>ggplot2.</a:t>
            </a:r>
            <a:r>
              <a:rPr lang="en-US" b="1" dirty="0" err="1">
                <a:latin typeface="Consolas" panose="020B0609020204030204" pitchFamily="49" charset="0"/>
              </a:rPr>
              <a:t>R</a:t>
            </a:r>
            <a:endParaRPr lang="en-US" b="1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31768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0F4F64-63C1-4391-81A0-6B18CC863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B686A8-BFD1-4361-858E-E3CC6D0B18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45262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I am assuming that:</a:t>
            </a:r>
          </a:p>
          <a:p>
            <a:pPr lvl="1"/>
            <a:r>
              <a:rPr lang="en-US" dirty="0"/>
              <a:t>You have used R at least a little bit before today</a:t>
            </a:r>
          </a:p>
          <a:p>
            <a:pPr lvl="1"/>
            <a:r>
              <a:rPr lang="en-US" dirty="0"/>
              <a:t>You have R installed</a:t>
            </a:r>
          </a:p>
          <a:p>
            <a:pPr lvl="1"/>
            <a:r>
              <a:rPr lang="en-US" dirty="0"/>
              <a:t>You are using </a:t>
            </a:r>
            <a:r>
              <a:rPr lang="en-US" dirty="0" err="1"/>
              <a:t>Rstudio</a:t>
            </a:r>
            <a:r>
              <a:rPr lang="en-US" dirty="0"/>
              <a:t> as your interface to R</a:t>
            </a:r>
          </a:p>
          <a:p>
            <a:r>
              <a:rPr lang="en-US" dirty="0"/>
              <a:t>You should also have followed the instructions in the email: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These commands need to be entered in the command window for R inside of RStudio</a:t>
            </a:r>
          </a:p>
          <a:p>
            <a:pPr lvl="1"/>
            <a:r>
              <a:rPr lang="en-US" dirty="0"/>
              <a:t>These commands only need to be run once (assuming they work!)</a:t>
            </a:r>
          </a:p>
          <a:p>
            <a:pPr lvl="1"/>
            <a:r>
              <a:rPr lang="en-US" dirty="0"/>
              <a:t>They must be run while your computer is connected to the internet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2D7308B-7126-45E2-8438-C4327D07E681}"/>
              </a:ext>
            </a:extLst>
          </p:cNvPr>
          <p:cNvSpPr/>
          <p:nvPr/>
        </p:nvSpPr>
        <p:spPr>
          <a:xfrm>
            <a:off x="2373983" y="3939601"/>
            <a:ext cx="7444034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en-US" b="1" dirty="0" err="1">
                <a:latin typeface="Consolas" panose="020B0609020204030204" pitchFamily="49" charset="0"/>
              </a:rPr>
              <a:t>install.packages</a:t>
            </a:r>
            <a:r>
              <a:rPr lang="en-US" b="1" dirty="0">
                <a:latin typeface="Consolas" panose="020B0609020204030204" pitchFamily="49" charset="0"/>
              </a:rPr>
              <a:t>("</a:t>
            </a:r>
            <a:r>
              <a:rPr lang="en-US" b="1" dirty="0" err="1">
                <a:latin typeface="Consolas" panose="020B0609020204030204" pitchFamily="49" charset="0"/>
              </a:rPr>
              <a:t>tidyverse</a:t>
            </a:r>
            <a:r>
              <a:rPr lang="en-US" b="1" dirty="0">
                <a:latin typeface="Consolas" panose="020B0609020204030204" pitchFamily="49" charset="0"/>
              </a:rPr>
              <a:t>", dependencies = TRUE)</a:t>
            </a:r>
          </a:p>
          <a:p>
            <a:r>
              <a:rPr lang="en-US" b="1" dirty="0" err="1">
                <a:latin typeface="Consolas" panose="020B0609020204030204" pitchFamily="49" charset="0"/>
              </a:rPr>
              <a:t>install.packages</a:t>
            </a:r>
            <a:r>
              <a:rPr lang="en-US" b="1" dirty="0">
                <a:latin typeface="Consolas" panose="020B0609020204030204" pitchFamily="49" charset="0"/>
              </a:rPr>
              <a:t>("</a:t>
            </a:r>
            <a:r>
              <a:rPr lang="en-US" b="1" dirty="0" err="1">
                <a:latin typeface="Consolas" panose="020B0609020204030204" pitchFamily="49" charset="0"/>
              </a:rPr>
              <a:t>gcookbook</a:t>
            </a:r>
            <a:r>
              <a:rPr lang="en-US" b="1" dirty="0">
                <a:latin typeface="Consolas" panose="020B0609020204030204" pitchFamily="49" charset="0"/>
              </a:rPr>
              <a:t>")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F535B84-AD1C-4516-A0B5-5F9FE0AE7749}"/>
              </a:ext>
            </a:extLst>
          </p:cNvPr>
          <p:cNvGrpSpPr/>
          <p:nvPr/>
        </p:nvGrpSpPr>
        <p:grpSpPr>
          <a:xfrm>
            <a:off x="4643998" y="984946"/>
            <a:ext cx="6709802" cy="2954655"/>
            <a:chOff x="4626125" y="1027906"/>
            <a:chExt cx="6709802" cy="2954655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C439D4C-08E7-40EB-9CA5-DBA79CE3BB19}"/>
                </a:ext>
              </a:extLst>
            </p:cNvPr>
            <p:cNvSpPr txBox="1"/>
            <p:nvPr/>
          </p:nvSpPr>
          <p:spPr>
            <a:xfrm>
              <a:off x="7218948" y="1027906"/>
              <a:ext cx="4116979" cy="295465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lIns="182880" tIns="91440" rIns="182880" bIns="91440" rtlCol="0">
              <a:spAutoFit/>
            </a:bodyPr>
            <a:lstStyle/>
            <a:p>
              <a:pPr algn="ctr"/>
              <a:r>
                <a:rPr lang="en-US" sz="2000" dirty="0"/>
                <a:t>IMPORTANT NOTE!!</a:t>
              </a:r>
            </a:p>
            <a:p>
              <a:endParaRPr lang="en-US" sz="2000" dirty="0"/>
            </a:p>
            <a:p>
              <a:pPr algn="just"/>
              <a:r>
                <a:rPr lang="en-US" sz="2000" dirty="0"/>
                <a:t>Due to a webpage formatting issue, the double quote marks in the commands were formatted with quotes that are </a:t>
              </a:r>
              <a:r>
                <a:rPr lang="en-US" sz="2000" b="1" dirty="0"/>
                <a:t>incompatible</a:t>
              </a:r>
              <a:r>
                <a:rPr lang="en-US" sz="2000" dirty="0"/>
                <a:t> with R. If these commands failed for you, try </a:t>
              </a:r>
              <a:r>
                <a:rPr lang="en-US" sz="2000" b="1" dirty="0"/>
                <a:t>typing them in directly</a:t>
              </a:r>
              <a:r>
                <a:rPr lang="en-US" sz="2000" dirty="0"/>
                <a:t>. Then they should work!</a:t>
              </a:r>
            </a:p>
          </p:txBody>
        </p:sp>
        <p:sp>
          <p:nvSpPr>
            <p:cNvPr id="6" name="Arrow: Bent-Up 5">
              <a:extLst>
                <a:ext uri="{FF2B5EF4-FFF2-40B4-BE49-F238E27FC236}">
                  <a16:creationId xmlns:a16="http://schemas.microsoft.com/office/drawing/2014/main" id="{F4F7F243-E2A1-48E8-BC66-45DC399F38C2}"/>
                </a:ext>
              </a:extLst>
            </p:cNvPr>
            <p:cNvSpPr/>
            <p:nvPr/>
          </p:nvSpPr>
          <p:spPr>
            <a:xfrm rot="10800000">
              <a:off x="4626125" y="2124295"/>
              <a:ext cx="2592821" cy="1723329"/>
            </a:xfrm>
            <a:prstGeom prst="bentUpArrow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423792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A64596-12D9-435C-BFBC-49D142494E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F32C4F-84BD-4F0C-BB49-48AD805078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should also download the materials for the workshop today:</a:t>
            </a:r>
          </a:p>
          <a:p>
            <a:endParaRPr lang="en-US" dirty="0"/>
          </a:p>
          <a:p>
            <a:pPr lvl="1"/>
            <a:r>
              <a:rPr lang="en-US" dirty="0" err="1"/>
              <a:t>Github</a:t>
            </a:r>
            <a:r>
              <a:rPr lang="en-US" dirty="0"/>
              <a:t>: fork the repo, then clone your copy locally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Or as a zip file: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2FE46BF-36A7-4AD7-AA43-20C50F358D55}"/>
              </a:ext>
            </a:extLst>
          </p:cNvPr>
          <p:cNvSpPr/>
          <p:nvPr/>
        </p:nvSpPr>
        <p:spPr>
          <a:xfrm>
            <a:off x="1124400" y="3336235"/>
            <a:ext cx="9943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2"/>
              </a:rPr>
              <a:t>https://github.com/theEducationalCollective/2018-Scientific-Computing-Day-Visualization-Workshop</a:t>
            </a:r>
            <a:r>
              <a:rPr lang="en-US" dirty="0"/>
              <a:t>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D594F39-D1FF-4C48-B1F2-86D20A9425E0}"/>
              </a:ext>
            </a:extLst>
          </p:cNvPr>
          <p:cNvSpPr/>
          <p:nvPr/>
        </p:nvSpPr>
        <p:spPr>
          <a:xfrm>
            <a:off x="4876051" y="3791967"/>
            <a:ext cx="24398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hlinkClick r:id="rId3"/>
              </a:rPr>
              <a:t>http://bit.ly/scd2018git</a:t>
            </a:r>
            <a:r>
              <a:rPr lang="en-US" dirty="0"/>
              <a:t>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C58920C-915E-4780-8624-D7205511E98B}"/>
              </a:ext>
            </a:extLst>
          </p:cNvPr>
          <p:cNvSpPr/>
          <p:nvPr/>
        </p:nvSpPr>
        <p:spPr>
          <a:xfrm>
            <a:off x="2408901" y="4930711"/>
            <a:ext cx="24671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hlinkClick r:id="rId4"/>
              </a:rPr>
              <a:t>http://bit.ly/scd2018zip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90010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981D3-CC21-4157-B14C-9AEBA1928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Setup: Two Important Things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6EAA32-746A-4621-9633-547D9FAB18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5067"/>
            <a:ext cx="10515600" cy="4893012"/>
          </a:xfrm>
        </p:spPr>
        <p:txBody>
          <a:bodyPr>
            <a:normAutofit lnSpcReduction="10000"/>
          </a:bodyPr>
          <a:lstStyle/>
          <a:p>
            <a:pPr>
              <a:spcAft>
                <a:spcPts val="600"/>
              </a:spcAft>
            </a:pPr>
            <a:r>
              <a:rPr lang="en-US" dirty="0" err="1"/>
              <a:t>Rstudio</a:t>
            </a:r>
            <a:r>
              <a:rPr lang="en-US" dirty="0"/>
              <a:t> allows you to change its working directory to the location of the file you are using from the RStudio menu (at top)</a:t>
            </a:r>
          </a:p>
          <a:p>
            <a:pPr lvl="1"/>
            <a:r>
              <a:rPr lang="en-US" dirty="0"/>
              <a:t>You should do this for each of the files from the workshop today when you load a new one</a:t>
            </a:r>
          </a:p>
          <a:p>
            <a:pPr lvl="1">
              <a:spcAft>
                <a:spcPts val="1200"/>
              </a:spcAft>
            </a:pPr>
            <a:r>
              <a:rPr lang="en-US" dirty="0"/>
              <a:t>Failure to do this may break the file, if that happens, just go to the menu change the working directory and try again</a:t>
            </a:r>
          </a:p>
          <a:p>
            <a:r>
              <a:rPr lang="en-US" dirty="0">
                <a:solidFill>
                  <a:schemeClr val="bg1"/>
                </a:solidFill>
              </a:rPr>
              <a:t>You need to load the </a:t>
            </a:r>
            <a:r>
              <a:rPr lang="en-US" dirty="0" err="1">
                <a:solidFill>
                  <a:schemeClr val="bg1"/>
                </a:solidFill>
              </a:rPr>
              <a:t>ggplot</a:t>
            </a:r>
            <a:r>
              <a:rPr lang="en-US" dirty="0">
                <a:solidFill>
                  <a:schemeClr val="bg1"/>
                </a:solidFill>
              </a:rPr>
              <a:t> library before using it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This can be done in two ways. Use one of the following commands:</a:t>
            </a:r>
          </a:p>
          <a:p>
            <a:pPr lvl="2"/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library(ggplot2)</a:t>
            </a:r>
          </a:p>
          <a:p>
            <a:pPr lvl="2">
              <a:spcAft>
                <a:spcPts val="1200"/>
              </a:spcAft>
            </a:pP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library(</a:t>
            </a:r>
            <a:r>
              <a:rPr lang="en-US" b="1" dirty="0" err="1">
                <a:solidFill>
                  <a:schemeClr val="bg1"/>
                </a:solidFill>
                <a:latin typeface="Consolas" panose="020B0609020204030204" pitchFamily="49" charset="0"/>
              </a:rPr>
              <a:t>tidyverse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chemeClr val="bg1"/>
                </a:solidFill>
              </a:rPr>
              <a:t>This will be done in the examples files, but you have to </a:t>
            </a:r>
            <a:r>
              <a:rPr lang="en-US" b="1" dirty="0">
                <a:solidFill>
                  <a:schemeClr val="bg1"/>
                </a:solidFill>
              </a:rPr>
              <a:t>run the files in order</a:t>
            </a:r>
            <a:r>
              <a:rPr lang="en-US" dirty="0">
                <a:solidFill>
                  <a:schemeClr val="bg1"/>
                </a:solidFill>
              </a:rPr>
              <a:t> if you skip around you may need to remember this!</a:t>
            </a:r>
          </a:p>
        </p:txBody>
      </p:sp>
    </p:spTree>
    <p:extLst>
      <p:ext uri="{BB962C8B-B14F-4D97-AF65-F5344CB8AC3E}">
        <p14:creationId xmlns:p14="http://schemas.microsoft.com/office/powerpoint/2010/main" val="8344989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981D3-CC21-4157-B14C-9AEBA1928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Setup: Two Important Things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6EAA32-746A-4621-9633-547D9FAB18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5067"/>
            <a:ext cx="10515600" cy="4893012"/>
          </a:xfrm>
        </p:spPr>
        <p:txBody>
          <a:bodyPr>
            <a:normAutofit lnSpcReduction="10000"/>
          </a:bodyPr>
          <a:lstStyle/>
          <a:p>
            <a:pPr>
              <a:spcAft>
                <a:spcPts val="600"/>
              </a:spcAft>
            </a:pPr>
            <a:r>
              <a:rPr lang="en-US" dirty="0" err="1"/>
              <a:t>Rstudio</a:t>
            </a:r>
            <a:r>
              <a:rPr lang="en-US" dirty="0"/>
              <a:t> allows you to change its working directory to the location of the file you are using from the RStudio menu (at top)</a:t>
            </a:r>
          </a:p>
          <a:p>
            <a:pPr lvl="1"/>
            <a:r>
              <a:rPr lang="en-US" dirty="0"/>
              <a:t>You should do this for each of the files from the workshop today when you load a new one</a:t>
            </a:r>
          </a:p>
          <a:p>
            <a:pPr lvl="1">
              <a:spcAft>
                <a:spcPts val="1200"/>
              </a:spcAft>
            </a:pPr>
            <a:r>
              <a:rPr lang="en-US" dirty="0"/>
              <a:t>Failure to do this may break the file, if that happens, just go to the menu change the working directory and try again</a:t>
            </a:r>
          </a:p>
          <a:p>
            <a:r>
              <a:rPr lang="en-US" dirty="0"/>
              <a:t>You need to load the </a:t>
            </a:r>
            <a:r>
              <a:rPr lang="en-US" dirty="0" err="1"/>
              <a:t>ggplot</a:t>
            </a:r>
            <a:r>
              <a:rPr lang="en-US" dirty="0"/>
              <a:t> library before using it</a:t>
            </a:r>
          </a:p>
          <a:p>
            <a:pPr lvl="1"/>
            <a:r>
              <a:rPr lang="en-US" dirty="0"/>
              <a:t>This can be done in two ways. Use one of the following commands:</a:t>
            </a:r>
          </a:p>
          <a:p>
            <a:pPr lvl="2"/>
            <a:r>
              <a:rPr lang="en-US" b="1" dirty="0">
                <a:latin typeface="Consolas" panose="020B0609020204030204" pitchFamily="49" charset="0"/>
              </a:rPr>
              <a:t>library(ggplot2)</a:t>
            </a:r>
          </a:p>
          <a:p>
            <a:pPr lvl="2">
              <a:spcAft>
                <a:spcPts val="1200"/>
              </a:spcAft>
            </a:pPr>
            <a:r>
              <a:rPr lang="en-US" b="1" dirty="0">
                <a:latin typeface="Consolas" panose="020B0609020204030204" pitchFamily="49" charset="0"/>
              </a:rPr>
              <a:t>library(</a:t>
            </a:r>
            <a:r>
              <a:rPr lang="en-US" b="1" dirty="0" err="1">
                <a:latin typeface="Consolas" panose="020B0609020204030204" pitchFamily="49" charset="0"/>
              </a:rPr>
              <a:t>tidyverse</a:t>
            </a:r>
            <a:r>
              <a:rPr lang="en-US" b="1" dirty="0">
                <a:latin typeface="Consolas" panose="020B0609020204030204" pitchFamily="49" charset="0"/>
              </a:rPr>
              <a:t>)</a:t>
            </a:r>
          </a:p>
          <a:p>
            <a:r>
              <a:rPr lang="en-US" dirty="0"/>
              <a:t>This will be done in the examples files, but you have to </a:t>
            </a:r>
            <a:r>
              <a:rPr lang="en-US" b="1" dirty="0"/>
              <a:t>run the files in order</a:t>
            </a:r>
            <a:r>
              <a:rPr lang="en-US" dirty="0"/>
              <a:t> if you skip around you may need to remember this!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B2F436-91B9-40AE-843C-E1DDD26F5F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753" y="2479254"/>
            <a:ext cx="11700494" cy="3798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3469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981D3-CC21-4157-B14C-9AEBA1928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Setup: Two Important Things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6EAA32-746A-4621-9633-547D9FAB18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5067"/>
            <a:ext cx="10515600" cy="4893012"/>
          </a:xfrm>
        </p:spPr>
        <p:txBody>
          <a:bodyPr>
            <a:normAutofit lnSpcReduction="10000"/>
          </a:bodyPr>
          <a:lstStyle/>
          <a:p>
            <a:pPr>
              <a:spcAft>
                <a:spcPts val="600"/>
              </a:spcAft>
            </a:pP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Rstudio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allows you to change its working directory to the location of the file you are using from the RStudio menu (at top)</a:t>
            </a:r>
          </a:p>
          <a:p>
            <a:pPr lvl="1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You should do this for each of the files from the workshop today when you load a new one</a:t>
            </a:r>
          </a:p>
          <a:p>
            <a:pPr lvl="1">
              <a:spcAft>
                <a:spcPts val="1200"/>
              </a:spcAft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Failure to do this may break the file, if that happens, just go to the menu change the working directory and try again</a:t>
            </a:r>
          </a:p>
          <a:p>
            <a:r>
              <a:rPr lang="en-US" dirty="0"/>
              <a:t>You need to load the </a:t>
            </a:r>
            <a:r>
              <a:rPr lang="en-US" dirty="0" err="1"/>
              <a:t>ggplot</a:t>
            </a:r>
            <a:r>
              <a:rPr lang="en-US" dirty="0"/>
              <a:t> library before using it</a:t>
            </a:r>
          </a:p>
          <a:p>
            <a:pPr lvl="1"/>
            <a:r>
              <a:rPr lang="en-US" dirty="0"/>
              <a:t>This can be done in two ways. Use one of the following commands:</a:t>
            </a:r>
          </a:p>
          <a:p>
            <a:pPr lvl="2"/>
            <a:r>
              <a:rPr lang="en-US" b="1" dirty="0">
                <a:latin typeface="Consolas" panose="020B0609020204030204" pitchFamily="49" charset="0"/>
              </a:rPr>
              <a:t>library(ggplot2)</a:t>
            </a:r>
          </a:p>
          <a:p>
            <a:pPr lvl="2">
              <a:spcAft>
                <a:spcPts val="1200"/>
              </a:spcAft>
            </a:pPr>
            <a:r>
              <a:rPr lang="en-US" b="1" dirty="0">
                <a:latin typeface="Consolas" panose="020B0609020204030204" pitchFamily="49" charset="0"/>
              </a:rPr>
              <a:t>library(</a:t>
            </a:r>
            <a:r>
              <a:rPr lang="en-US" b="1" dirty="0" err="1">
                <a:latin typeface="Consolas" panose="020B0609020204030204" pitchFamily="49" charset="0"/>
              </a:rPr>
              <a:t>tidyverse</a:t>
            </a:r>
            <a:r>
              <a:rPr lang="en-US" b="1" dirty="0">
                <a:latin typeface="Consolas" panose="020B0609020204030204" pitchFamily="49" charset="0"/>
              </a:rPr>
              <a:t>)</a:t>
            </a:r>
          </a:p>
          <a:p>
            <a:r>
              <a:rPr lang="en-US" dirty="0"/>
              <a:t>This will be done in the examples files, but you have to </a:t>
            </a:r>
            <a:r>
              <a:rPr lang="en-US" b="1" dirty="0"/>
              <a:t>run the files in order</a:t>
            </a:r>
            <a:r>
              <a:rPr lang="en-US" dirty="0"/>
              <a:t> if you skip around you may need to remember this!</a:t>
            </a:r>
          </a:p>
        </p:txBody>
      </p:sp>
    </p:spTree>
    <p:extLst>
      <p:ext uri="{BB962C8B-B14F-4D97-AF65-F5344CB8AC3E}">
        <p14:creationId xmlns:p14="http://schemas.microsoft.com/office/powerpoint/2010/main" val="9613930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571C332-F45D-4AD1-AF41-43F9439F78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 to </a:t>
            </a:r>
            <a:r>
              <a:rPr lang="en-US" dirty="0" err="1"/>
              <a:t>ggplot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4639B8-F43F-47AD-98DE-9E4F64EDFD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0045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2148</TotalTime>
  <Words>2272</Words>
  <Application>Microsoft Office PowerPoint</Application>
  <PresentationFormat>Widescreen</PresentationFormat>
  <Paragraphs>230</Paragraphs>
  <Slides>38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3" baseType="lpstr">
      <vt:lpstr>Arial</vt:lpstr>
      <vt:lpstr>Calibri</vt:lpstr>
      <vt:lpstr>Calibri Light</vt:lpstr>
      <vt:lpstr>Consolas</vt:lpstr>
      <vt:lpstr>Office Theme</vt:lpstr>
      <vt:lpstr>Overview  of  R  Graphics  and  ggplot2 </vt:lpstr>
      <vt:lpstr>Preliminaries </vt:lpstr>
      <vt:lpstr>Setup</vt:lpstr>
      <vt:lpstr>Setup</vt:lpstr>
      <vt:lpstr>Setup</vt:lpstr>
      <vt:lpstr>Setup: Two Important Things</vt:lpstr>
      <vt:lpstr>Setup: Two Important Things</vt:lpstr>
      <vt:lpstr>Setup: Two Important Things</vt:lpstr>
      <vt:lpstr>On to ggplot</vt:lpstr>
      <vt:lpstr>R Plotting Systems</vt:lpstr>
      <vt:lpstr>Note</vt:lpstr>
      <vt:lpstr>PowerPoint Presentation</vt:lpstr>
      <vt:lpstr>History</vt:lpstr>
      <vt:lpstr>Syntax: Overview</vt:lpstr>
      <vt:lpstr>Syntax: Aesthetics</vt:lpstr>
      <vt:lpstr>PowerPoint Presentation</vt:lpstr>
      <vt:lpstr>Syntax: Geoms</vt:lpstr>
      <vt:lpstr>PowerPoint Presentation</vt:lpstr>
      <vt:lpstr>PowerPoint Presentation</vt:lpstr>
      <vt:lpstr>Syntax</vt:lpstr>
      <vt:lpstr>Simple Examples</vt:lpstr>
      <vt:lpstr>PowerPoint Presentation</vt:lpstr>
      <vt:lpstr>PowerPoint Presentation</vt:lpstr>
      <vt:lpstr>PowerPoint Presentation</vt:lpstr>
      <vt:lpstr>How would this go in ggplot2?</vt:lpstr>
      <vt:lpstr>PowerPoint Presentation</vt:lpstr>
      <vt:lpstr>How would this go in ggplot2?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Specifying and Modifying Aesthetics</vt:lpstr>
      <vt:lpstr>Alternative Specifications of aes()</vt:lpstr>
      <vt:lpstr>PowerPoint Presentation</vt:lpstr>
      <vt:lpstr>PowerPoint Presentation</vt:lpstr>
      <vt:lpstr>PowerPoint Presentation</vt:lpstr>
      <vt:lpstr>R Example File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Overview of ggplot2 </dc:title>
  <dc:creator>Matt Turner</dc:creator>
  <cp:lastModifiedBy>mdt</cp:lastModifiedBy>
  <cp:revision>59</cp:revision>
  <dcterms:created xsi:type="dcterms:W3CDTF">2018-10-14T20:09:13Z</dcterms:created>
  <dcterms:modified xsi:type="dcterms:W3CDTF">2018-10-24T19:25:01Z</dcterms:modified>
</cp:coreProperties>
</file>